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91" r:id="rId2"/>
    <p:sldId id="259" r:id="rId3"/>
    <p:sldId id="293" r:id="rId4"/>
    <p:sldId id="294" r:id="rId5"/>
    <p:sldId id="263" r:id="rId6"/>
    <p:sldId id="298" r:id="rId7"/>
    <p:sldId id="299" r:id="rId8"/>
    <p:sldId id="300" r:id="rId9"/>
    <p:sldId id="273" r:id="rId10"/>
    <p:sldId id="301" r:id="rId11"/>
    <p:sldId id="297" r:id="rId12"/>
    <p:sldId id="302" r:id="rId13"/>
    <p:sldId id="268" r:id="rId14"/>
  </p:sldIdLst>
  <p:sldSz cx="24380825" cy="13714413"/>
  <p:notesSz cx="6858000" cy="9144000"/>
  <p:embeddedFontLst>
    <p:embeddedFont>
      <p:font typeface="Work Sans" panose="020B0604020202020204" charset="-18"/>
      <p:regular r:id="rId16"/>
      <p:bold r:id="rId17"/>
      <p:italic r:id="rId18"/>
      <p:boldItalic r:id="rId19"/>
    </p:embeddedFont>
    <p:embeddedFont>
      <p:font typeface="Work Sans Medium" panose="020B0604020202020204" charset="-18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9253">
          <p15:clr>
            <a:srgbClr val="9AA0A6"/>
          </p15:clr>
        </p15:guide>
        <p15:guide id="2" pos="3617">
          <p15:clr>
            <a:srgbClr val="9AA0A6"/>
          </p15:clr>
        </p15:guide>
        <p15:guide id="3" pos="794">
          <p15:clr>
            <a:srgbClr val="9AA0A6"/>
          </p15:clr>
        </p15:guide>
        <p15:guide id="4" orient="horz" pos="794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borPNSJrovoeevJwH99+rwZlx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44" y="-402"/>
      </p:cViewPr>
      <p:guideLst>
        <p:guide orient="horz" pos="794"/>
        <p:guide pos="9253"/>
        <p:guide pos="3617"/>
        <p:guide pos="7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hagiar Antonio at Jobsplus" userId="7a15e96e-7d42-4d89-a651-8441da4bcf20" providerId="ADAL" clId="{9A28E3FC-85F1-4B9C-AFF0-9FD96671814E}"/>
    <pc:docChg chg="undo custSel modSld">
      <pc:chgData name="Buhagiar Antonio at Jobsplus" userId="7a15e96e-7d42-4d89-a651-8441da4bcf20" providerId="ADAL" clId="{9A28E3FC-85F1-4B9C-AFF0-9FD96671814E}" dt="2023-06-12T12:45:00.930" v="208" actId="20577"/>
      <pc:docMkLst>
        <pc:docMk/>
      </pc:docMkLst>
      <pc:sldChg chg="delSp modSp mod">
        <pc:chgData name="Buhagiar Antonio at Jobsplus" userId="7a15e96e-7d42-4d89-a651-8441da4bcf20" providerId="ADAL" clId="{9A28E3FC-85F1-4B9C-AFF0-9FD96671814E}" dt="2023-06-12T12:44:03.196" v="173" actId="255"/>
        <pc:sldMkLst>
          <pc:docMk/>
          <pc:sldMk cId="0" sldId="268"/>
        </pc:sldMkLst>
        <pc:spChg chg="del">
          <ac:chgData name="Buhagiar Antonio at Jobsplus" userId="7a15e96e-7d42-4d89-a651-8441da4bcf20" providerId="ADAL" clId="{9A28E3FC-85F1-4B9C-AFF0-9FD96671814E}" dt="2023-06-12T12:43:03.506" v="124" actId="478"/>
          <ac:spMkLst>
            <pc:docMk/>
            <pc:sldMk cId="0" sldId="268"/>
            <ac:spMk id="4" creationId="{EBD56BEC-22E3-42C4-A112-1DB3C68467EE}"/>
          </ac:spMkLst>
        </pc:spChg>
        <pc:spChg chg="mod">
          <ac:chgData name="Buhagiar Antonio at Jobsplus" userId="7a15e96e-7d42-4d89-a651-8441da4bcf20" providerId="ADAL" clId="{9A28E3FC-85F1-4B9C-AFF0-9FD96671814E}" dt="2023-06-12T12:44:03.196" v="173" actId="255"/>
          <ac:spMkLst>
            <pc:docMk/>
            <pc:sldMk cId="0" sldId="268"/>
            <ac:spMk id="217" creationId="{00000000-0000-0000-0000-000000000000}"/>
          </ac:spMkLst>
        </pc:spChg>
      </pc:sldChg>
      <pc:sldChg chg="modSp mod">
        <pc:chgData name="Buhagiar Antonio at Jobsplus" userId="7a15e96e-7d42-4d89-a651-8441da4bcf20" providerId="ADAL" clId="{9A28E3FC-85F1-4B9C-AFF0-9FD96671814E}" dt="2023-06-12T12:45:00.930" v="208" actId="20577"/>
        <pc:sldMkLst>
          <pc:docMk/>
          <pc:sldMk cId="2324802123" sldId="273"/>
        </pc:sldMkLst>
        <pc:spChg chg="mod">
          <ac:chgData name="Buhagiar Antonio at Jobsplus" userId="7a15e96e-7d42-4d89-a651-8441da4bcf20" providerId="ADAL" clId="{9A28E3FC-85F1-4B9C-AFF0-9FD96671814E}" dt="2023-06-12T12:45:00.930" v="208" actId="20577"/>
          <ac:spMkLst>
            <pc:docMk/>
            <pc:sldMk cId="2324802123" sldId="273"/>
            <ac:spMk id="8" creationId="{A18C59A8-056C-9EE3-A64F-7BF10944D758}"/>
          </ac:spMkLst>
        </pc:spChg>
      </pc:sldChg>
      <pc:sldChg chg="modSp mod">
        <pc:chgData name="Buhagiar Antonio at Jobsplus" userId="7a15e96e-7d42-4d89-a651-8441da4bcf20" providerId="ADAL" clId="{9A28E3FC-85F1-4B9C-AFF0-9FD96671814E}" dt="2023-06-12T12:18:58.612" v="14" actId="20577"/>
        <pc:sldMkLst>
          <pc:docMk/>
          <pc:sldMk cId="0" sldId="291"/>
        </pc:sldMkLst>
        <pc:spChg chg="mod">
          <ac:chgData name="Buhagiar Antonio at Jobsplus" userId="7a15e96e-7d42-4d89-a651-8441da4bcf20" providerId="ADAL" clId="{9A28E3FC-85F1-4B9C-AFF0-9FD96671814E}" dt="2023-06-12T12:18:58.612" v="14" actId="20577"/>
          <ac:spMkLst>
            <pc:docMk/>
            <pc:sldMk cId="0" sldId="291"/>
            <ac:spMk id="113" creationId="{00000000-0000-0000-0000-000000000000}"/>
          </ac:spMkLst>
        </pc:spChg>
      </pc:sldChg>
      <pc:sldChg chg="modSp mod">
        <pc:chgData name="Buhagiar Antonio at Jobsplus" userId="7a15e96e-7d42-4d89-a651-8441da4bcf20" providerId="ADAL" clId="{9A28E3FC-85F1-4B9C-AFF0-9FD96671814E}" dt="2023-06-12T12:41:27.170" v="39" actId="14100"/>
        <pc:sldMkLst>
          <pc:docMk/>
          <pc:sldMk cId="3347723086" sldId="293"/>
        </pc:sldMkLst>
        <pc:spChg chg="mod">
          <ac:chgData name="Buhagiar Antonio at Jobsplus" userId="7a15e96e-7d42-4d89-a651-8441da4bcf20" providerId="ADAL" clId="{9A28E3FC-85F1-4B9C-AFF0-9FD96671814E}" dt="2023-06-12T12:41:27.170" v="39" actId="14100"/>
          <ac:spMkLst>
            <pc:docMk/>
            <pc:sldMk cId="3347723086" sldId="293"/>
            <ac:spMk id="10" creationId="{9A28E363-0B1C-469F-9DBE-888901FB53E4}"/>
          </ac:spMkLst>
        </pc:spChg>
      </pc:sldChg>
      <pc:sldChg chg="modSp mod">
        <pc:chgData name="Buhagiar Antonio at Jobsplus" userId="7a15e96e-7d42-4d89-a651-8441da4bcf20" providerId="ADAL" clId="{9A28E3FC-85F1-4B9C-AFF0-9FD96671814E}" dt="2023-06-12T12:41:41.579" v="54" actId="20577"/>
        <pc:sldMkLst>
          <pc:docMk/>
          <pc:sldMk cId="2487118408" sldId="295"/>
        </pc:sldMkLst>
        <pc:spChg chg="mod">
          <ac:chgData name="Buhagiar Antonio at Jobsplus" userId="7a15e96e-7d42-4d89-a651-8441da4bcf20" providerId="ADAL" clId="{9A28E3FC-85F1-4B9C-AFF0-9FD96671814E}" dt="2023-06-12T12:41:41.579" v="54" actId="20577"/>
          <ac:spMkLst>
            <pc:docMk/>
            <pc:sldMk cId="2487118408" sldId="295"/>
            <ac:spMk id="14" creationId="{1470A40E-5E9A-44A5-BB9F-9EDF30D084D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ata\IOM\potreba_TP\graf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icrosim_data\SLAMM\Cenzus_2021\Hospodarsky_vyvoj\graf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loudStation\KOZ_2021\prezentacia\graph_policy%20challenge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INTERCEPT_Jobsplus\WP6\Dissemination%20event%20-%20Bratislava\presentation\lmp_expsumm_page_spreadshe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INTERCEPT_Jobsplus\WP6\Dissemination%20event%20-%20Bratislava\presentation\lmp_expsumm_page_spread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81456809104204E-2"/>
          <c:y val="0.12566779164632533"/>
          <c:w val="0.88361243576947246"/>
          <c:h val="0.762533910501836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'Graf 1'!$B$17</c:f>
              <c:strCache>
                <c:ptCount val="1"/>
                <c:pt idx="0">
                  <c:v>Rozdiel slovenskej miery nezamestnanosti od priemeru EU-15 (Pravá os) </c:v>
                </c:pt>
              </c:strCache>
            </c:strRef>
          </c:tx>
          <c:invertIfNegative val="0"/>
          <c:cat>
            <c:strRef>
              <c:f>'Graf 1'!$C$10:$EM$10</c:f>
              <c:strCache>
                <c:ptCount val="14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p2020</c:v>
                </c:pt>
                <c:pt idx="61">
                  <c:v>p2021</c:v>
                </c:pt>
                <c:pt idx="62">
                  <c:v>p2022</c:v>
                </c:pt>
                <c:pt idx="63">
                  <c:v>p2023</c:v>
                </c:pt>
                <c:pt idx="64">
                  <c:v>p2024</c:v>
                </c:pt>
                <c:pt idx="65">
                  <c:v>p2025</c:v>
                </c:pt>
                <c:pt idx="66">
                  <c:v>p2026</c:v>
                </c:pt>
                <c:pt idx="67">
                  <c:v>p2027</c:v>
                </c:pt>
                <c:pt idx="68">
                  <c:v>p2028</c:v>
                </c:pt>
                <c:pt idx="69">
                  <c:v>p2029</c:v>
                </c:pt>
                <c:pt idx="70">
                  <c:v>p2030</c:v>
                </c:pt>
                <c:pt idx="71">
                  <c:v>p2031</c:v>
                </c:pt>
                <c:pt idx="72">
                  <c:v>p2032</c:v>
                </c:pt>
                <c:pt idx="73">
                  <c:v>p2033</c:v>
                </c:pt>
                <c:pt idx="74">
                  <c:v>p2034</c:v>
                </c:pt>
                <c:pt idx="75">
                  <c:v>p2035</c:v>
                </c:pt>
                <c:pt idx="76">
                  <c:v>p2036</c:v>
                </c:pt>
                <c:pt idx="77">
                  <c:v>p2037</c:v>
                </c:pt>
                <c:pt idx="78">
                  <c:v>p2038</c:v>
                </c:pt>
                <c:pt idx="79">
                  <c:v>p2039</c:v>
                </c:pt>
                <c:pt idx="80">
                  <c:v>p2040</c:v>
                </c:pt>
                <c:pt idx="81">
                  <c:v>p2041</c:v>
                </c:pt>
                <c:pt idx="82">
                  <c:v>p2042</c:v>
                </c:pt>
                <c:pt idx="83">
                  <c:v>p2043</c:v>
                </c:pt>
                <c:pt idx="84">
                  <c:v>p2044</c:v>
                </c:pt>
                <c:pt idx="85">
                  <c:v>p2045</c:v>
                </c:pt>
                <c:pt idx="86">
                  <c:v>p2046</c:v>
                </c:pt>
                <c:pt idx="87">
                  <c:v>p2047</c:v>
                </c:pt>
                <c:pt idx="88">
                  <c:v>p2048</c:v>
                </c:pt>
                <c:pt idx="89">
                  <c:v>p2049</c:v>
                </c:pt>
                <c:pt idx="90">
                  <c:v>p2050</c:v>
                </c:pt>
                <c:pt idx="91">
                  <c:v>p2051</c:v>
                </c:pt>
                <c:pt idx="92">
                  <c:v>p2052</c:v>
                </c:pt>
                <c:pt idx="93">
                  <c:v>p2053</c:v>
                </c:pt>
                <c:pt idx="94">
                  <c:v>p2054</c:v>
                </c:pt>
                <c:pt idx="95">
                  <c:v>p2055</c:v>
                </c:pt>
                <c:pt idx="96">
                  <c:v>p2056</c:v>
                </c:pt>
                <c:pt idx="97">
                  <c:v>p2057</c:v>
                </c:pt>
                <c:pt idx="98">
                  <c:v>p2058</c:v>
                </c:pt>
                <c:pt idx="99">
                  <c:v>p2059</c:v>
                </c:pt>
                <c:pt idx="100">
                  <c:v>p2060</c:v>
                </c:pt>
                <c:pt idx="101">
                  <c:v>p2061</c:v>
                </c:pt>
                <c:pt idx="102">
                  <c:v>p2062</c:v>
                </c:pt>
                <c:pt idx="103">
                  <c:v>p2063</c:v>
                </c:pt>
                <c:pt idx="104">
                  <c:v>p2064</c:v>
                </c:pt>
                <c:pt idx="105">
                  <c:v>p2065</c:v>
                </c:pt>
                <c:pt idx="106">
                  <c:v>p2066</c:v>
                </c:pt>
                <c:pt idx="107">
                  <c:v>p2067</c:v>
                </c:pt>
                <c:pt idx="108">
                  <c:v>p2068</c:v>
                </c:pt>
                <c:pt idx="109">
                  <c:v>p2069</c:v>
                </c:pt>
                <c:pt idx="110">
                  <c:v>p2070</c:v>
                </c:pt>
                <c:pt idx="111">
                  <c:v>p2071</c:v>
                </c:pt>
                <c:pt idx="112">
                  <c:v>p2072</c:v>
                </c:pt>
                <c:pt idx="113">
                  <c:v>p2073</c:v>
                </c:pt>
                <c:pt idx="114">
                  <c:v>p2074</c:v>
                </c:pt>
                <c:pt idx="115">
                  <c:v>p2075</c:v>
                </c:pt>
                <c:pt idx="116">
                  <c:v>p2076</c:v>
                </c:pt>
                <c:pt idx="117">
                  <c:v>p2077</c:v>
                </c:pt>
                <c:pt idx="118">
                  <c:v>p2078</c:v>
                </c:pt>
                <c:pt idx="119">
                  <c:v>p2079</c:v>
                </c:pt>
                <c:pt idx="120">
                  <c:v>p2080</c:v>
                </c:pt>
                <c:pt idx="121">
                  <c:v>p2081</c:v>
                </c:pt>
                <c:pt idx="122">
                  <c:v>p2082</c:v>
                </c:pt>
                <c:pt idx="123">
                  <c:v>p2083</c:v>
                </c:pt>
                <c:pt idx="124">
                  <c:v>p2084</c:v>
                </c:pt>
                <c:pt idx="125">
                  <c:v>p2085</c:v>
                </c:pt>
                <c:pt idx="126">
                  <c:v>p2086</c:v>
                </c:pt>
                <c:pt idx="127">
                  <c:v>p2087</c:v>
                </c:pt>
                <c:pt idx="128">
                  <c:v>p2088</c:v>
                </c:pt>
                <c:pt idx="129">
                  <c:v>p2089</c:v>
                </c:pt>
                <c:pt idx="130">
                  <c:v>p2090</c:v>
                </c:pt>
                <c:pt idx="131">
                  <c:v>p2091</c:v>
                </c:pt>
                <c:pt idx="132">
                  <c:v>p2092</c:v>
                </c:pt>
                <c:pt idx="133">
                  <c:v>p2093</c:v>
                </c:pt>
                <c:pt idx="134">
                  <c:v>p2094</c:v>
                </c:pt>
                <c:pt idx="135">
                  <c:v>p2095</c:v>
                </c:pt>
                <c:pt idx="136">
                  <c:v>p2096</c:v>
                </c:pt>
                <c:pt idx="137">
                  <c:v>p2097</c:v>
                </c:pt>
                <c:pt idx="138">
                  <c:v>p2098</c:v>
                </c:pt>
                <c:pt idx="139">
                  <c:v>p2099</c:v>
                </c:pt>
                <c:pt idx="140">
                  <c:v>p2100</c:v>
                </c:pt>
              </c:strCache>
            </c:strRef>
          </c:cat>
          <c:val>
            <c:numRef>
              <c:f>'Graf 1'!$C$17:$EM$17</c:f>
              <c:numCache>
                <c:formatCode>General</c:formatCode>
                <c:ptCount val="141"/>
                <c:pt idx="37">
                  <c:v>0.69999999999999929</c:v>
                </c:pt>
                <c:pt idx="38">
                  <c:v>1.5</c:v>
                </c:pt>
                <c:pt idx="39">
                  <c:v>4.5</c:v>
                </c:pt>
                <c:pt idx="40">
                  <c:v>7.3999999999999995</c:v>
                </c:pt>
                <c:pt idx="41">
                  <c:v>8.6000000000000014</c:v>
                </c:pt>
                <c:pt idx="42">
                  <c:v>8.1</c:v>
                </c:pt>
                <c:pt idx="43">
                  <c:v>7.3</c:v>
                </c:pt>
                <c:pt idx="44">
                  <c:v>7.6999999999999993</c:v>
                </c:pt>
                <c:pt idx="45">
                  <c:v>6.1</c:v>
                </c:pt>
                <c:pt idx="46">
                  <c:v>4.0999999999999996</c:v>
                </c:pt>
                <c:pt idx="47">
                  <c:v>3.0999999999999996</c:v>
                </c:pt>
                <c:pt idx="48">
                  <c:v>1.9000000000000004</c:v>
                </c:pt>
                <c:pt idx="49">
                  <c:v>2.2000000000000011</c:v>
                </c:pt>
                <c:pt idx="50">
                  <c:v>3.5</c:v>
                </c:pt>
                <c:pt idx="51">
                  <c:v>2.8000000000000007</c:v>
                </c:pt>
                <c:pt idx="52">
                  <c:v>2.2999999999999989</c:v>
                </c:pt>
                <c:pt idx="53">
                  <c:v>2.1999999999999993</c:v>
                </c:pt>
                <c:pt idx="54">
                  <c:v>1.8000000000000007</c:v>
                </c:pt>
                <c:pt idx="55">
                  <c:v>1.1999999999999993</c:v>
                </c:pt>
                <c:pt idx="56">
                  <c:v>0.39999999999999947</c:v>
                </c:pt>
                <c:pt idx="57">
                  <c:v>-0.20000000000000018</c:v>
                </c:pt>
                <c:pt idx="58">
                  <c:v>-0.79999999999999982</c:v>
                </c:pt>
                <c:pt idx="59">
                  <c:v>-0.89999999999999947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41-40E3-83C3-30D54777C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671296"/>
        <c:axId val="276824064"/>
      </c:barChart>
      <c:lineChart>
        <c:grouping val="standard"/>
        <c:varyColors val="0"/>
        <c:ser>
          <c:idx val="0"/>
          <c:order val="0"/>
          <c:tx>
            <c:strRef>
              <c:f>'Graf 1'!$A$11:$B$11</c:f>
              <c:strCache>
                <c:ptCount val="1"/>
                <c:pt idx="0">
                  <c:v>Prítok na trh práce (populačná kohorta 20-ročných)</c:v>
                </c:pt>
              </c:strCache>
            </c:strRef>
          </c:tx>
          <c:marker>
            <c:symbol val="none"/>
          </c:marker>
          <c:cat>
            <c:strRef>
              <c:f>'Graf 1'!$C$10:$EM$10</c:f>
              <c:strCache>
                <c:ptCount val="14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p2020</c:v>
                </c:pt>
                <c:pt idx="61">
                  <c:v>p2021</c:v>
                </c:pt>
                <c:pt idx="62">
                  <c:v>p2022</c:v>
                </c:pt>
                <c:pt idx="63">
                  <c:v>p2023</c:v>
                </c:pt>
                <c:pt idx="64">
                  <c:v>p2024</c:v>
                </c:pt>
                <c:pt idx="65">
                  <c:v>p2025</c:v>
                </c:pt>
                <c:pt idx="66">
                  <c:v>p2026</c:v>
                </c:pt>
                <c:pt idx="67">
                  <c:v>p2027</c:v>
                </c:pt>
                <c:pt idx="68">
                  <c:v>p2028</c:v>
                </c:pt>
                <c:pt idx="69">
                  <c:v>p2029</c:v>
                </c:pt>
                <c:pt idx="70">
                  <c:v>p2030</c:v>
                </c:pt>
                <c:pt idx="71">
                  <c:v>p2031</c:v>
                </c:pt>
                <c:pt idx="72">
                  <c:v>p2032</c:v>
                </c:pt>
                <c:pt idx="73">
                  <c:v>p2033</c:v>
                </c:pt>
                <c:pt idx="74">
                  <c:v>p2034</c:v>
                </c:pt>
                <c:pt idx="75">
                  <c:v>p2035</c:v>
                </c:pt>
                <c:pt idx="76">
                  <c:v>p2036</c:v>
                </c:pt>
                <c:pt idx="77">
                  <c:v>p2037</c:v>
                </c:pt>
                <c:pt idx="78">
                  <c:v>p2038</c:v>
                </c:pt>
                <c:pt idx="79">
                  <c:v>p2039</c:v>
                </c:pt>
                <c:pt idx="80">
                  <c:v>p2040</c:v>
                </c:pt>
                <c:pt idx="81">
                  <c:v>p2041</c:v>
                </c:pt>
                <c:pt idx="82">
                  <c:v>p2042</c:v>
                </c:pt>
                <c:pt idx="83">
                  <c:v>p2043</c:v>
                </c:pt>
                <c:pt idx="84">
                  <c:v>p2044</c:v>
                </c:pt>
                <c:pt idx="85">
                  <c:v>p2045</c:v>
                </c:pt>
                <c:pt idx="86">
                  <c:v>p2046</c:v>
                </c:pt>
                <c:pt idx="87">
                  <c:v>p2047</c:v>
                </c:pt>
                <c:pt idx="88">
                  <c:v>p2048</c:v>
                </c:pt>
                <c:pt idx="89">
                  <c:v>p2049</c:v>
                </c:pt>
                <c:pt idx="90">
                  <c:v>p2050</c:v>
                </c:pt>
                <c:pt idx="91">
                  <c:v>p2051</c:v>
                </c:pt>
                <c:pt idx="92">
                  <c:v>p2052</c:v>
                </c:pt>
                <c:pt idx="93">
                  <c:v>p2053</c:v>
                </c:pt>
                <c:pt idx="94">
                  <c:v>p2054</c:v>
                </c:pt>
                <c:pt idx="95">
                  <c:v>p2055</c:v>
                </c:pt>
                <c:pt idx="96">
                  <c:v>p2056</c:v>
                </c:pt>
                <c:pt idx="97">
                  <c:v>p2057</c:v>
                </c:pt>
                <c:pt idx="98">
                  <c:v>p2058</c:v>
                </c:pt>
                <c:pt idx="99">
                  <c:v>p2059</c:v>
                </c:pt>
                <c:pt idx="100">
                  <c:v>p2060</c:v>
                </c:pt>
                <c:pt idx="101">
                  <c:v>p2061</c:v>
                </c:pt>
                <c:pt idx="102">
                  <c:v>p2062</c:v>
                </c:pt>
                <c:pt idx="103">
                  <c:v>p2063</c:v>
                </c:pt>
                <c:pt idx="104">
                  <c:v>p2064</c:v>
                </c:pt>
                <c:pt idx="105">
                  <c:v>p2065</c:v>
                </c:pt>
                <c:pt idx="106">
                  <c:v>p2066</c:v>
                </c:pt>
                <c:pt idx="107">
                  <c:v>p2067</c:v>
                </c:pt>
                <c:pt idx="108">
                  <c:v>p2068</c:v>
                </c:pt>
                <c:pt idx="109">
                  <c:v>p2069</c:v>
                </c:pt>
                <c:pt idx="110">
                  <c:v>p2070</c:v>
                </c:pt>
                <c:pt idx="111">
                  <c:v>p2071</c:v>
                </c:pt>
                <c:pt idx="112">
                  <c:v>p2072</c:v>
                </c:pt>
                <c:pt idx="113">
                  <c:v>p2073</c:v>
                </c:pt>
                <c:pt idx="114">
                  <c:v>p2074</c:v>
                </c:pt>
                <c:pt idx="115">
                  <c:v>p2075</c:v>
                </c:pt>
                <c:pt idx="116">
                  <c:v>p2076</c:v>
                </c:pt>
                <c:pt idx="117">
                  <c:v>p2077</c:v>
                </c:pt>
                <c:pt idx="118">
                  <c:v>p2078</c:v>
                </c:pt>
                <c:pt idx="119">
                  <c:v>p2079</c:v>
                </c:pt>
                <c:pt idx="120">
                  <c:v>p2080</c:v>
                </c:pt>
                <c:pt idx="121">
                  <c:v>p2081</c:v>
                </c:pt>
                <c:pt idx="122">
                  <c:v>p2082</c:v>
                </c:pt>
                <c:pt idx="123">
                  <c:v>p2083</c:v>
                </c:pt>
                <c:pt idx="124">
                  <c:v>p2084</c:v>
                </c:pt>
                <c:pt idx="125">
                  <c:v>p2085</c:v>
                </c:pt>
                <c:pt idx="126">
                  <c:v>p2086</c:v>
                </c:pt>
                <c:pt idx="127">
                  <c:v>p2087</c:v>
                </c:pt>
                <c:pt idx="128">
                  <c:v>p2088</c:v>
                </c:pt>
                <c:pt idx="129">
                  <c:v>p2089</c:v>
                </c:pt>
                <c:pt idx="130">
                  <c:v>p2090</c:v>
                </c:pt>
                <c:pt idx="131">
                  <c:v>p2091</c:v>
                </c:pt>
                <c:pt idx="132">
                  <c:v>p2092</c:v>
                </c:pt>
                <c:pt idx="133">
                  <c:v>p2093</c:v>
                </c:pt>
                <c:pt idx="134">
                  <c:v>p2094</c:v>
                </c:pt>
                <c:pt idx="135">
                  <c:v>p2095</c:v>
                </c:pt>
                <c:pt idx="136">
                  <c:v>p2096</c:v>
                </c:pt>
                <c:pt idx="137">
                  <c:v>p2097</c:v>
                </c:pt>
                <c:pt idx="138">
                  <c:v>p2098</c:v>
                </c:pt>
                <c:pt idx="139">
                  <c:v>p2099</c:v>
                </c:pt>
                <c:pt idx="140">
                  <c:v>p2100</c:v>
                </c:pt>
              </c:strCache>
            </c:strRef>
          </c:cat>
          <c:val>
            <c:numRef>
              <c:f>'Graf 1'!$C$11:$EM$11</c:f>
              <c:numCache>
                <c:formatCode>#,##0</c:formatCode>
                <c:ptCount val="141"/>
                <c:pt idx="0">
                  <c:v>57706</c:v>
                </c:pt>
                <c:pt idx="1">
                  <c:v>64046</c:v>
                </c:pt>
                <c:pt idx="2">
                  <c:v>63032</c:v>
                </c:pt>
                <c:pt idx="3">
                  <c:v>63149</c:v>
                </c:pt>
                <c:pt idx="4">
                  <c:v>62477</c:v>
                </c:pt>
                <c:pt idx="5">
                  <c:v>66424</c:v>
                </c:pt>
                <c:pt idx="6">
                  <c:v>63340</c:v>
                </c:pt>
                <c:pt idx="7">
                  <c:v>67313</c:v>
                </c:pt>
                <c:pt idx="8">
                  <c:v>76996</c:v>
                </c:pt>
                <c:pt idx="9">
                  <c:v>79799</c:v>
                </c:pt>
                <c:pt idx="10">
                  <c:v>79564</c:v>
                </c:pt>
                <c:pt idx="11">
                  <c:v>86290</c:v>
                </c:pt>
                <c:pt idx="12">
                  <c:v>90122</c:v>
                </c:pt>
                <c:pt idx="13">
                  <c:v>90938</c:v>
                </c:pt>
                <c:pt idx="14">
                  <c:v>90624</c:v>
                </c:pt>
                <c:pt idx="15">
                  <c:v>90824</c:v>
                </c:pt>
                <c:pt idx="16">
                  <c:v>92533</c:v>
                </c:pt>
                <c:pt idx="17">
                  <c:v>92245</c:v>
                </c:pt>
                <c:pt idx="18">
                  <c:v>90618</c:v>
                </c:pt>
                <c:pt idx="19">
                  <c:v>87716</c:v>
                </c:pt>
                <c:pt idx="20">
                  <c:v>82659</c:v>
                </c:pt>
                <c:pt idx="21">
                  <c:v>83723</c:v>
                </c:pt>
                <c:pt idx="22">
                  <c:v>82556</c:v>
                </c:pt>
                <c:pt idx="23">
                  <c:v>79152</c:v>
                </c:pt>
                <c:pt idx="24">
                  <c:v>82136</c:v>
                </c:pt>
                <c:pt idx="25">
                  <c:v>82403</c:v>
                </c:pt>
                <c:pt idx="26">
                  <c:v>79437</c:v>
                </c:pt>
                <c:pt idx="27">
                  <c:v>76934</c:v>
                </c:pt>
                <c:pt idx="28">
                  <c:v>73378</c:v>
                </c:pt>
                <c:pt idx="29">
                  <c:v>72683</c:v>
                </c:pt>
                <c:pt idx="30">
                  <c:v>75734</c:v>
                </c:pt>
                <c:pt idx="31">
                  <c:v>76931</c:v>
                </c:pt>
                <c:pt idx="32">
                  <c:v>79146</c:v>
                </c:pt>
                <c:pt idx="33">
                  <c:v>83580</c:v>
                </c:pt>
                <c:pt idx="34">
                  <c:v>88319</c:v>
                </c:pt>
                <c:pt idx="35">
                  <c:v>93071</c:v>
                </c:pt>
                <c:pt idx="36">
                  <c:v>93634</c:v>
                </c:pt>
                <c:pt idx="37">
                  <c:v>95166</c:v>
                </c:pt>
                <c:pt idx="38">
                  <c:v>95412</c:v>
                </c:pt>
                <c:pt idx="39">
                  <c:v>95742</c:v>
                </c:pt>
                <c:pt idx="40">
                  <c:v>96043</c:v>
                </c:pt>
                <c:pt idx="41">
                  <c:v>91779</c:v>
                </c:pt>
                <c:pt idx="42">
                  <c:v>90787</c:v>
                </c:pt>
                <c:pt idx="43">
                  <c:v>90323</c:v>
                </c:pt>
                <c:pt idx="44">
                  <c:v>88896</c:v>
                </c:pt>
                <c:pt idx="45">
                  <c:v>88263</c:v>
                </c:pt>
                <c:pt idx="46">
                  <c:v>88018</c:v>
                </c:pt>
                <c:pt idx="47">
                  <c:v>85012</c:v>
                </c:pt>
                <c:pt idx="48">
                  <c:v>81857</c:v>
                </c:pt>
                <c:pt idx="49">
                  <c:v>81143</c:v>
                </c:pt>
                <c:pt idx="50">
                  <c:v>78375</c:v>
                </c:pt>
                <c:pt idx="51">
                  <c:v>78263</c:v>
                </c:pt>
                <c:pt idx="52">
                  <c:v>76873</c:v>
                </c:pt>
                <c:pt idx="53">
                  <c:v>73419</c:v>
                </c:pt>
                <c:pt idx="54">
                  <c:v>72344</c:v>
                </c:pt>
                <c:pt idx="55">
                  <c:v>65799</c:v>
                </c:pt>
                <c:pt idx="56">
                  <c:v>61026</c:v>
                </c:pt>
                <c:pt idx="57">
                  <c:v>59749</c:v>
                </c:pt>
                <c:pt idx="58">
                  <c:v>58543</c:v>
                </c:pt>
                <c:pt idx="59">
                  <c:v>56810</c:v>
                </c:pt>
                <c:pt idx="60">
                  <c:v>55928</c:v>
                </c:pt>
                <c:pt idx="61">
                  <c:v>55030</c:v>
                </c:pt>
                <c:pt idx="62">
                  <c:v>51612</c:v>
                </c:pt>
                <c:pt idx="63">
                  <c:v>50889</c:v>
                </c:pt>
                <c:pt idx="64">
                  <c:v>51712</c:v>
                </c:pt>
                <c:pt idx="65">
                  <c:v>54019</c:v>
                </c:pt>
                <c:pt idx="66">
                  <c:v>54525</c:v>
                </c:pt>
                <c:pt idx="67">
                  <c:v>53981</c:v>
                </c:pt>
                <c:pt idx="68">
                  <c:v>54523</c:v>
                </c:pt>
                <c:pt idx="69">
                  <c:v>57065</c:v>
                </c:pt>
                <c:pt idx="70">
                  <c:v>59865</c:v>
                </c:pt>
                <c:pt idx="71">
                  <c:v>58201</c:v>
                </c:pt>
                <c:pt idx="72">
                  <c:v>61522</c:v>
                </c:pt>
                <c:pt idx="73">
                  <c:v>57007</c:v>
                </c:pt>
                <c:pt idx="74">
                  <c:v>56459</c:v>
                </c:pt>
                <c:pt idx="75">
                  <c:v>56908</c:v>
                </c:pt>
                <c:pt idx="76">
                  <c:v>57750</c:v>
                </c:pt>
                <c:pt idx="77">
                  <c:v>59734</c:v>
                </c:pt>
                <c:pt idx="78">
                  <c:v>60068</c:v>
                </c:pt>
                <c:pt idx="79">
                  <c:v>59502</c:v>
                </c:pt>
                <c:pt idx="80">
                  <c:v>58714</c:v>
                </c:pt>
                <c:pt idx="81">
                  <c:v>57386</c:v>
                </c:pt>
                <c:pt idx="82">
                  <c:v>56107</c:v>
                </c:pt>
                <c:pt idx="83">
                  <c:v>54829</c:v>
                </c:pt>
                <c:pt idx="84">
                  <c:v>53563</c:v>
                </c:pt>
                <c:pt idx="85">
                  <c:v>52360</c:v>
                </c:pt>
                <c:pt idx="86">
                  <c:v>51269</c:v>
                </c:pt>
                <c:pt idx="87">
                  <c:v>50259</c:v>
                </c:pt>
                <c:pt idx="88">
                  <c:v>49364</c:v>
                </c:pt>
                <c:pt idx="89">
                  <c:v>48587</c:v>
                </c:pt>
                <c:pt idx="90">
                  <c:v>47899</c:v>
                </c:pt>
                <c:pt idx="91">
                  <c:v>47322</c:v>
                </c:pt>
                <c:pt idx="92">
                  <c:v>46872</c:v>
                </c:pt>
                <c:pt idx="93">
                  <c:v>46554</c:v>
                </c:pt>
                <c:pt idx="94">
                  <c:v>46373</c:v>
                </c:pt>
                <c:pt idx="95">
                  <c:v>46332</c:v>
                </c:pt>
                <c:pt idx="96">
                  <c:v>46385</c:v>
                </c:pt>
                <c:pt idx="97">
                  <c:v>46517</c:v>
                </c:pt>
                <c:pt idx="98">
                  <c:v>46711</c:v>
                </c:pt>
                <c:pt idx="99">
                  <c:v>46932</c:v>
                </c:pt>
                <c:pt idx="100">
                  <c:v>47157</c:v>
                </c:pt>
                <c:pt idx="101">
                  <c:v>47354</c:v>
                </c:pt>
                <c:pt idx="102">
                  <c:v>47501</c:v>
                </c:pt>
                <c:pt idx="103">
                  <c:v>47607</c:v>
                </c:pt>
                <c:pt idx="104">
                  <c:v>47678</c:v>
                </c:pt>
                <c:pt idx="105">
                  <c:v>47699</c:v>
                </c:pt>
                <c:pt idx="106">
                  <c:v>47662</c:v>
                </c:pt>
                <c:pt idx="107">
                  <c:v>47558</c:v>
                </c:pt>
                <c:pt idx="108">
                  <c:v>47413</c:v>
                </c:pt>
                <c:pt idx="109">
                  <c:v>47205</c:v>
                </c:pt>
                <c:pt idx="110">
                  <c:v>46939</c:v>
                </c:pt>
                <c:pt idx="111">
                  <c:v>46605</c:v>
                </c:pt>
                <c:pt idx="112">
                  <c:v>46248</c:v>
                </c:pt>
                <c:pt idx="113">
                  <c:v>45846</c:v>
                </c:pt>
                <c:pt idx="114">
                  <c:v>45427</c:v>
                </c:pt>
                <c:pt idx="115">
                  <c:v>45010</c:v>
                </c:pt>
                <c:pt idx="116">
                  <c:v>44608</c:v>
                </c:pt>
                <c:pt idx="117">
                  <c:v>44208</c:v>
                </c:pt>
                <c:pt idx="118">
                  <c:v>43833</c:v>
                </c:pt>
                <c:pt idx="119">
                  <c:v>43500</c:v>
                </c:pt>
                <c:pt idx="120">
                  <c:v>43203</c:v>
                </c:pt>
                <c:pt idx="121">
                  <c:v>42954</c:v>
                </c:pt>
                <c:pt idx="122">
                  <c:v>42759</c:v>
                </c:pt>
                <c:pt idx="123">
                  <c:v>42603</c:v>
                </c:pt>
                <c:pt idx="124">
                  <c:v>42518</c:v>
                </c:pt>
                <c:pt idx="125">
                  <c:v>42464</c:v>
                </c:pt>
                <c:pt idx="126">
                  <c:v>42438</c:v>
                </c:pt>
                <c:pt idx="127">
                  <c:v>42463</c:v>
                </c:pt>
                <c:pt idx="128">
                  <c:v>42516</c:v>
                </c:pt>
                <c:pt idx="129">
                  <c:v>42579</c:v>
                </c:pt>
                <c:pt idx="130">
                  <c:v>42672</c:v>
                </c:pt>
                <c:pt idx="131">
                  <c:v>42755</c:v>
                </c:pt>
                <c:pt idx="132">
                  <c:v>42856</c:v>
                </c:pt>
                <c:pt idx="133">
                  <c:v>42946</c:v>
                </c:pt>
                <c:pt idx="134">
                  <c:v>43014</c:v>
                </c:pt>
                <c:pt idx="135">
                  <c:v>43081</c:v>
                </c:pt>
                <c:pt idx="136">
                  <c:v>43129</c:v>
                </c:pt>
                <c:pt idx="137">
                  <c:v>43148</c:v>
                </c:pt>
                <c:pt idx="138">
                  <c:v>43157</c:v>
                </c:pt>
                <c:pt idx="139">
                  <c:v>43142</c:v>
                </c:pt>
                <c:pt idx="140">
                  <c:v>43110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41-40E3-83C3-30D54777C25D}"/>
            </c:ext>
          </c:extLst>
        </c:ser>
        <c:ser>
          <c:idx val="1"/>
          <c:order val="1"/>
          <c:tx>
            <c:strRef>
              <c:f>'Graf 1'!$A$12:$B$12</c:f>
              <c:strCache>
                <c:ptCount val="1"/>
                <c:pt idx="0">
                  <c:v>Odchod z trhu práce (populačná kohorta 64-ročných)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strRef>
              <c:f>'Graf 1'!$C$10:$EM$10</c:f>
              <c:strCache>
                <c:ptCount val="14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p2020</c:v>
                </c:pt>
                <c:pt idx="61">
                  <c:v>p2021</c:v>
                </c:pt>
                <c:pt idx="62">
                  <c:v>p2022</c:v>
                </c:pt>
                <c:pt idx="63">
                  <c:v>p2023</c:v>
                </c:pt>
                <c:pt idx="64">
                  <c:v>p2024</c:v>
                </c:pt>
                <c:pt idx="65">
                  <c:v>p2025</c:v>
                </c:pt>
                <c:pt idx="66">
                  <c:v>p2026</c:v>
                </c:pt>
                <c:pt idx="67">
                  <c:v>p2027</c:v>
                </c:pt>
                <c:pt idx="68">
                  <c:v>p2028</c:v>
                </c:pt>
                <c:pt idx="69">
                  <c:v>p2029</c:v>
                </c:pt>
                <c:pt idx="70">
                  <c:v>p2030</c:v>
                </c:pt>
                <c:pt idx="71">
                  <c:v>p2031</c:v>
                </c:pt>
                <c:pt idx="72">
                  <c:v>p2032</c:v>
                </c:pt>
                <c:pt idx="73">
                  <c:v>p2033</c:v>
                </c:pt>
                <c:pt idx="74">
                  <c:v>p2034</c:v>
                </c:pt>
                <c:pt idx="75">
                  <c:v>p2035</c:v>
                </c:pt>
                <c:pt idx="76">
                  <c:v>p2036</c:v>
                </c:pt>
                <c:pt idx="77">
                  <c:v>p2037</c:v>
                </c:pt>
                <c:pt idx="78">
                  <c:v>p2038</c:v>
                </c:pt>
                <c:pt idx="79">
                  <c:v>p2039</c:v>
                </c:pt>
                <c:pt idx="80">
                  <c:v>p2040</c:v>
                </c:pt>
                <c:pt idx="81">
                  <c:v>p2041</c:v>
                </c:pt>
                <c:pt idx="82">
                  <c:v>p2042</c:v>
                </c:pt>
                <c:pt idx="83">
                  <c:v>p2043</c:v>
                </c:pt>
                <c:pt idx="84">
                  <c:v>p2044</c:v>
                </c:pt>
                <c:pt idx="85">
                  <c:v>p2045</c:v>
                </c:pt>
                <c:pt idx="86">
                  <c:v>p2046</c:v>
                </c:pt>
                <c:pt idx="87">
                  <c:v>p2047</c:v>
                </c:pt>
                <c:pt idx="88">
                  <c:v>p2048</c:v>
                </c:pt>
                <c:pt idx="89">
                  <c:v>p2049</c:v>
                </c:pt>
                <c:pt idx="90">
                  <c:v>p2050</c:v>
                </c:pt>
                <c:pt idx="91">
                  <c:v>p2051</c:v>
                </c:pt>
                <c:pt idx="92">
                  <c:v>p2052</c:v>
                </c:pt>
                <c:pt idx="93">
                  <c:v>p2053</c:v>
                </c:pt>
                <c:pt idx="94">
                  <c:v>p2054</c:v>
                </c:pt>
                <c:pt idx="95">
                  <c:v>p2055</c:v>
                </c:pt>
                <c:pt idx="96">
                  <c:v>p2056</c:v>
                </c:pt>
                <c:pt idx="97">
                  <c:v>p2057</c:v>
                </c:pt>
                <c:pt idx="98">
                  <c:v>p2058</c:v>
                </c:pt>
                <c:pt idx="99">
                  <c:v>p2059</c:v>
                </c:pt>
                <c:pt idx="100">
                  <c:v>p2060</c:v>
                </c:pt>
                <c:pt idx="101">
                  <c:v>p2061</c:v>
                </c:pt>
                <c:pt idx="102">
                  <c:v>p2062</c:v>
                </c:pt>
                <c:pt idx="103">
                  <c:v>p2063</c:v>
                </c:pt>
                <c:pt idx="104">
                  <c:v>p2064</c:v>
                </c:pt>
                <c:pt idx="105">
                  <c:v>p2065</c:v>
                </c:pt>
                <c:pt idx="106">
                  <c:v>p2066</c:v>
                </c:pt>
                <c:pt idx="107">
                  <c:v>p2067</c:v>
                </c:pt>
                <c:pt idx="108">
                  <c:v>p2068</c:v>
                </c:pt>
                <c:pt idx="109">
                  <c:v>p2069</c:v>
                </c:pt>
                <c:pt idx="110">
                  <c:v>p2070</c:v>
                </c:pt>
                <c:pt idx="111">
                  <c:v>p2071</c:v>
                </c:pt>
                <c:pt idx="112">
                  <c:v>p2072</c:v>
                </c:pt>
                <c:pt idx="113">
                  <c:v>p2073</c:v>
                </c:pt>
                <c:pt idx="114">
                  <c:v>p2074</c:v>
                </c:pt>
                <c:pt idx="115">
                  <c:v>p2075</c:v>
                </c:pt>
                <c:pt idx="116">
                  <c:v>p2076</c:v>
                </c:pt>
                <c:pt idx="117">
                  <c:v>p2077</c:v>
                </c:pt>
                <c:pt idx="118">
                  <c:v>p2078</c:v>
                </c:pt>
                <c:pt idx="119">
                  <c:v>p2079</c:v>
                </c:pt>
                <c:pt idx="120">
                  <c:v>p2080</c:v>
                </c:pt>
                <c:pt idx="121">
                  <c:v>p2081</c:v>
                </c:pt>
                <c:pt idx="122">
                  <c:v>p2082</c:v>
                </c:pt>
                <c:pt idx="123">
                  <c:v>p2083</c:v>
                </c:pt>
                <c:pt idx="124">
                  <c:v>p2084</c:v>
                </c:pt>
                <c:pt idx="125">
                  <c:v>p2085</c:v>
                </c:pt>
                <c:pt idx="126">
                  <c:v>p2086</c:v>
                </c:pt>
                <c:pt idx="127">
                  <c:v>p2087</c:v>
                </c:pt>
                <c:pt idx="128">
                  <c:v>p2088</c:v>
                </c:pt>
                <c:pt idx="129">
                  <c:v>p2089</c:v>
                </c:pt>
                <c:pt idx="130">
                  <c:v>p2090</c:v>
                </c:pt>
                <c:pt idx="131">
                  <c:v>p2091</c:v>
                </c:pt>
                <c:pt idx="132">
                  <c:v>p2092</c:v>
                </c:pt>
                <c:pt idx="133">
                  <c:v>p2093</c:v>
                </c:pt>
                <c:pt idx="134">
                  <c:v>p2094</c:v>
                </c:pt>
                <c:pt idx="135">
                  <c:v>p2095</c:v>
                </c:pt>
                <c:pt idx="136">
                  <c:v>p2096</c:v>
                </c:pt>
                <c:pt idx="137">
                  <c:v>p2097</c:v>
                </c:pt>
                <c:pt idx="138">
                  <c:v>p2098</c:v>
                </c:pt>
                <c:pt idx="139">
                  <c:v>p2099</c:v>
                </c:pt>
                <c:pt idx="140">
                  <c:v>p2100</c:v>
                </c:pt>
              </c:strCache>
            </c:strRef>
          </c:cat>
          <c:val>
            <c:numRef>
              <c:f>'Graf 1'!$C$12:$EM$12</c:f>
              <c:numCache>
                <c:formatCode>#,##0</c:formatCode>
                <c:ptCount val="141"/>
                <c:pt idx="0">
                  <c:v>27734</c:v>
                </c:pt>
                <c:pt idx="1">
                  <c:v>30688</c:v>
                </c:pt>
                <c:pt idx="2">
                  <c:v>31484</c:v>
                </c:pt>
                <c:pt idx="3">
                  <c:v>31970</c:v>
                </c:pt>
                <c:pt idx="4">
                  <c:v>34171</c:v>
                </c:pt>
                <c:pt idx="5">
                  <c:v>37366</c:v>
                </c:pt>
                <c:pt idx="6">
                  <c:v>36522</c:v>
                </c:pt>
                <c:pt idx="7">
                  <c:v>37403</c:v>
                </c:pt>
                <c:pt idx="8">
                  <c:v>37258</c:v>
                </c:pt>
                <c:pt idx="9">
                  <c:v>38428</c:v>
                </c:pt>
                <c:pt idx="10">
                  <c:v>38029</c:v>
                </c:pt>
                <c:pt idx="11">
                  <c:v>38066</c:v>
                </c:pt>
                <c:pt idx="12">
                  <c:v>39779</c:v>
                </c:pt>
                <c:pt idx="13">
                  <c:v>42277</c:v>
                </c:pt>
                <c:pt idx="14">
                  <c:v>44478</c:v>
                </c:pt>
                <c:pt idx="15">
                  <c:v>41720</c:v>
                </c:pt>
                <c:pt idx="16">
                  <c:v>40584</c:v>
                </c:pt>
                <c:pt idx="17">
                  <c:v>42623</c:v>
                </c:pt>
                <c:pt idx="18">
                  <c:v>42166</c:v>
                </c:pt>
                <c:pt idx="19">
                  <c:v>43212</c:v>
                </c:pt>
                <c:pt idx="20">
                  <c:v>31295</c:v>
                </c:pt>
                <c:pt idx="21">
                  <c:v>21438</c:v>
                </c:pt>
                <c:pt idx="22">
                  <c:v>19732</c:v>
                </c:pt>
                <c:pt idx="23">
                  <c:v>19411</c:v>
                </c:pt>
                <c:pt idx="24">
                  <c:v>41186</c:v>
                </c:pt>
                <c:pt idx="25">
                  <c:v>41743</c:v>
                </c:pt>
                <c:pt idx="26">
                  <c:v>49425</c:v>
                </c:pt>
                <c:pt idx="27">
                  <c:v>48856</c:v>
                </c:pt>
                <c:pt idx="28">
                  <c:v>49783</c:v>
                </c:pt>
                <c:pt idx="29">
                  <c:v>46544</c:v>
                </c:pt>
                <c:pt idx="30">
                  <c:v>45238</c:v>
                </c:pt>
                <c:pt idx="31">
                  <c:v>45977</c:v>
                </c:pt>
                <c:pt idx="32">
                  <c:v>44887</c:v>
                </c:pt>
                <c:pt idx="33">
                  <c:v>45389</c:v>
                </c:pt>
                <c:pt idx="34">
                  <c:v>45343</c:v>
                </c:pt>
                <c:pt idx="35">
                  <c:v>46064</c:v>
                </c:pt>
                <c:pt idx="36">
                  <c:v>45592</c:v>
                </c:pt>
                <c:pt idx="37">
                  <c:v>45540</c:v>
                </c:pt>
                <c:pt idx="38">
                  <c:v>42646</c:v>
                </c:pt>
                <c:pt idx="39">
                  <c:v>41943</c:v>
                </c:pt>
                <c:pt idx="40">
                  <c:v>42042</c:v>
                </c:pt>
                <c:pt idx="41">
                  <c:v>40942</c:v>
                </c:pt>
                <c:pt idx="42">
                  <c:v>40114</c:v>
                </c:pt>
                <c:pt idx="43">
                  <c:v>41271</c:v>
                </c:pt>
                <c:pt idx="44">
                  <c:v>42755</c:v>
                </c:pt>
                <c:pt idx="45">
                  <c:v>44953</c:v>
                </c:pt>
                <c:pt idx="46">
                  <c:v>45290</c:v>
                </c:pt>
                <c:pt idx="47">
                  <c:v>45314</c:v>
                </c:pt>
                <c:pt idx="48">
                  <c:v>45381</c:v>
                </c:pt>
                <c:pt idx="49">
                  <c:v>48422</c:v>
                </c:pt>
                <c:pt idx="50">
                  <c:v>46145</c:v>
                </c:pt>
                <c:pt idx="51">
                  <c:v>49513</c:v>
                </c:pt>
                <c:pt idx="52">
                  <c:v>57466</c:v>
                </c:pt>
                <c:pt idx="53">
                  <c:v>59717</c:v>
                </c:pt>
                <c:pt idx="54">
                  <c:v>60795</c:v>
                </c:pt>
                <c:pt idx="55">
                  <c:v>66133</c:v>
                </c:pt>
                <c:pt idx="56">
                  <c:v>69333</c:v>
                </c:pt>
                <c:pt idx="57">
                  <c:v>70390</c:v>
                </c:pt>
                <c:pt idx="58">
                  <c:v>70068</c:v>
                </c:pt>
                <c:pt idx="59">
                  <c:v>70962</c:v>
                </c:pt>
                <c:pt idx="60">
                  <c:v>72494</c:v>
                </c:pt>
                <c:pt idx="61">
                  <c:v>72676</c:v>
                </c:pt>
                <c:pt idx="62">
                  <c:v>71019</c:v>
                </c:pt>
                <c:pt idx="63">
                  <c:v>68922</c:v>
                </c:pt>
                <c:pt idx="64">
                  <c:v>66051</c:v>
                </c:pt>
                <c:pt idx="65">
                  <c:v>66872</c:v>
                </c:pt>
                <c:pt idx="66">
                  <c:v>66850</c:v>
                </c:pt>
                <c:pt idx="67">
                  <c:v>64541</c:v>
                </c:pt>
                <c:pt idx="68">
                  <c:v>67173</c:v>
                </c:pt>
                <c:pt idx="69">
                  <c:v>68082</c:v>
                </c:pt>
                <c:pt idx="70">
                  <c:v>65730</c:v>
                </c:pt>
                <c:pt idx="71">
                  <c:v>63798</c:v>
                </c:pt>
                <c:pt idx="72">
                  <c:v>61681</c:v>
                </c:pt>
                <c:pt idx="73">
                  <c:v>61158</c:v>
                </c:pt>
                <c:pt idx="74">
                  <c:v>64211</c:v>
                </c:pt>
                <c:pt idx="75">
                  <c:v>65343</c:v>
                </c:pt>
                <c:pt idx="76">
                  <c:v>67477</c:v>
                </c:pt>
                <c:pt idx="77">
                  <c:v>71517</c:v>
                </c:pt>
                <c:pt idx="78">
                  <c:v>75952</c:v>
                </c:pt>
                <c:pt idx="79">
                  <c:v>80110</c:v>
                </c:pt>
                <c:pt idx="80">
                  <c:v>80279</c:v>
                </c:pt>
                <c:pt idx="81">
                  <c:v>82105</c:v>
                </c:pt>
                <c:pt idx="82">
                  <c:v>82565</c:v>
                </c:pt>
                <c:pt idx="83">
                  <c:v>83010</c:v>
                </c:pt>
                <c:pt idx="84">
                  <c:v>83778</c:v>
                </c:pt>
                <c:pt idx="85">
                  <c:v>80025</c:v>
                </c:pt>
                <c:pt idx="86">
                  <c:v>79302</c:v>
                </c:pt>
                <c:pt idx="87">
                  <c:v>79293</c:v>
                </c:pt>
                <c:pt idx="88">
                  <c:v>79126</c:v>
                </c:pt>
                <c:pt idx="89">
                  <c:v>79038</c:v>
                </c:pt>
                <c:pt idx="90">
                  <c:v>79160</c:v>
                </c:pt>
                <c:pt idx="91">
                  <c:v>76759</c:v>
                </c:pt>
                <c:pt idx="92">
                  <c:v>74929</c:v>
                </c:pt>
                <c:pt idx="93">
                  <c:v>74484</c:v>
                </c:pt>
                <c:pt idx="94">
                  <c:v>72432</c:v>
                </c:pt>
                <c:pt idx="95">
                  <c:v>72609</c:v>
                </c:pt>
                <c:pt idx="96">
                  <c:v>71557</c:v>
                </c:pt>
                <c:pt idx="97">
                  <c:v>68675</c:v>
                </c:pt>
                <c:pt idx="98">
                  <c:v>67722</c:v>
                </c:pt>
                <c:pt idx="99">
                  <c:v>62140</c:v>
                </c:pt>
                <c:pt idx="100">
                  <c:v>58020</c:v>
                </c:pt>
                <c:pt idx="101">
                  <c:v>57026</c:v>
                </c:pt>
                <c:pt idx="102">
                  <c:v>56125</c:v>
                </c:pt>
                <c:pt idx="103">
                  <c:v>54708</c:v>
                </c:pt>
                <c:pt idx="104">
                  <c:v>54057</c:v>
                </c:pt>
                <c:pt idx="105">
                  <c:v>53377</c:v>
                </c:pt>
                <c:pt idx="106">
                  <c:v>50411</c:v>
                </c:pt>
                <c:pt idx="107">
                  <c:v>49863</c:v>
                </c:pt>
                <c:pt idx="108">
                  <c:v>50673</c:v>
                </c:pt>
                <c:pt idx="109">
                  <c:v>52823</c:v>
                </c:pt>
                <c:pt idx="110">
                  <c:v>53366</c:v>
                </c:pt>
                <c:pt idx="111">
                  <c:v>53015</c:v>
                </c:pt>
                <c:pt idx="112">
                  <c:v>53587</c:v>
                </c:pt>
                <c:pt idx="113">
                  <c:v>55963</c:v>
                </c:pt>
                <c:pt idx="114">
                  <c:v>58453</c:v>
                </c:pt>
                <c:pt idx="115">
                  <c:v>57108</c:v>
                </c:pt>
                <c:pt idx="116">
                  <c:v>59969</c:v>
                </c:pt>
                <c:pt idx="117">
                  <c:v>56115</c:v>
                </c:pt>
                <c:pt idx="118">
                  <c:v>55708</c:v>
                </c:pt>
                <c:pt idx="119">
                  <c:v>56219</c:v>
                </c:pt>
                <c:pt idx="120">
                  <c:v>56987</c:v>
                </c:pt>
                <c:pt idx="121">
                  <c:v>58827</c:v>
                </c:pt>
                <c:pt idx="122">
                  <c:v>59154</c:v>
                </c:pt>
                <c:pt idx="123">
                  <c:v>58675</c:v>
                </c:pt>
                <c:pt idx="124">
                  <c:v>58048</c:v>
                </c:pt>
                <c:pt idx="125">
                  <c:v>56913</c:v>
                </c:pt>
                <c:pt idx="126">
                  <c:v>55864</c:v>
                </c:pt>
                <c:pt idx="127">
                  <c:v>54829</c:v>
                </c:pt>
                <c:pt idx="128">
                  <c:v>53811</c:v>
                </c:pt>
                <c:pt idx="129">
                  <c:v>52844</c:v>
                </c:pt>
                <c:pt idx="130">
                  <c:v>51973</c:v>
                </c:pt>
                <c:pt idx="131">
                  <c:v>51189</c:v>
                </c:pt>
                <c:pt idx="132">
                  <c:v>50492</c:v>
                </c:pt>
                <c:pt idx="133">
                  <c:v>49907</c:v>
                </c:pt>
                <c:pt idx="134">
                  <c:v>49398</c:v>
                </c:pt>
                <c:pt idx="135">
                  <c:v>49003</c:v>
                </c:pt>
                <c:pt idx="136">
                  <c:v>48695</c:v>
                </c:pt>
                <c:pt idx="137">
                  <c:v>48508</c:v>
                </c:pt>
                <c:pt idx="138">
                  <c:v>48451</c:v>
                </c:pt>
                <c:pt idx="139">
                  <c:v>48510</c:v>
                </c:pt>
                <c:pt idx="140">
                  <c:v>48645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541-40E3-83C3-30D54777C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647104"/>
        <c:axId val="275669376"/>
      </c:lineChart>
      <c:catAx>
        <c:axId val="27564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5669376"/>
        <c:crosses val="autoZero"/>
        <c:auto val="1"/>
        <c:lblAlgn val="ctr"/>
        <c:lblOffset val="100"/>
        <c:noMultiLvlLbl val="0"/>
      </c:catAx>
      <c:valAx>
        <c:axId val="275669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k-SK"/>
                  <a:t>Počet obyvateľov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275647104"/>
        <c:crosses val="autoZero"/>
        <c:crossBetween val="between"/>
      </c:valAx>
      <c:catAx>
        <c:axId val="275671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6824064"/>
        <c:crosses val="autoZero"/>
        <c:auto val="1"/>
        <c:lblAlgn val="ctr"/>
        <c:lblOffset val="100"/>
        <c:noMultiLvlLbl val="0"/>
      </c:catAx>
      <c:valAx>
        <c:axId val="2768240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k-SK"/>
                  <a:t>Rozdiel v miere nezamestnanosti v p.b.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5671296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9.9930600981369654E-3"/>
          <c:y val="6.065826104834981E-4"/>
          <c:w val="0.96298684281208335"/>
          <c:h val="0.10262423015253623"/>
        </c:manualLayout>
      </c:layout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Hárok2!$A$21</c:f>
              <c:strCache>
                <c:ptCount val="1"/>
                <c:pt idx="0">
                  <c:v>menej ako 7 mesiacov</c:v>
                </c:pt>
              </c:strCache>
            </c:strRef>
          </c:tx>
          <c:cat>
            <c:numRef>
              <c:f>Hárok2!$B$19:$JT$19</c:f>
              <c:numCache>
                <c:formatCode>General</c:formatCode>
                <c:ptCount val="279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  <c:pt idx="276">
                  <c:v>2023</c:v>
                </c:pt>
              </c:numCache>
            </c:numRef>
          </c:cat>
          <c:val>
            <c:numRef>
              <c:f>Hárok2!$B$21:$JT$21</c:f>
              <c:numCache>
                <c:formatCode>General</c:formatCode>
                <c:ptCount val="279"/>
                <c:pt idx="0">
                  <c:v>197590</c:v>
                </c:pt>
                <c:pt idx="1">
                  <c:v>193729</c:v>
                </c:pt>
                <c:pt idx="2">
                  <c:v>178071</c:v>
                </c:pt>
                <c:pt idx="3">
                  <c:v>157999</c:v>
                </c:pt>
                <c:pt idx="4">
                  <c:v>149678</c:v>
                </c:pt>
                <c:pt idx="5">
                  <c:v>162845</c:v>
                </c:pt>
                <c:pt idx="6">
                  <c:v>167086</c:v>
                </c:pt>
                <c:pt idx="7">
                  <c:v>164054</c:v>
                </c:pt>
                <c:pt idx="8">
                  <c:v>163995</c:v>
                </c:pt>
                <c:pt idx="9">
                  <c:v>164202</c:v>
                </c:pt>
                <c:pt idx="10">
                  <c:v>177317</c:v>
                </c:pt>
                <c:pt idx="11">
                  <c:v>191496</c:v>
                </c:pt>
                <c:pt idx="12">
                  <c:v>240495</c:v>
                </c:pt>
                <c:pt idx="13">
                  <c:v>237618</c:v>
                </c:pt>
                <c:pt idx="14">
                  <c:v>220949</c:v>
                </c:pt>
                <c:pt idx="15">
                  <c:v>200142</c:v>
                </c:pt>
                <c:pt idx="16">
                  <c:v>187215</c:v>
                </c:pt>
                <c:pt idx="17">
                  <c:v>189278</c:v>
                </c:pt>
                <c:pt idx="18">
                  <c:v>158007</c:v>
                </c:pt>
                <c:pt idx="19">
                  <c:v>161503</c:v>
                </c:pt>
                <c:pt idx="20">
                  <c:v>167080</c:v>
                </c:pt>
                <c:pt idx="21">
                  <c:v>177217</c:v>
                </c:pt>
                <c:pt idx="22">
                  <c:v>188015</c:v>
                </c:pt>
                <c:pt idx="23">
                  <c:v>196504</c:v>
                </c:pt>
                <c:pt idx="24">
                  <c:v>220328</c:v>
                </c:pt>
                <c:pt idx="25">
                  <c:v>209691</c:v>
                </c:pt>
                <c:pt idx="26">
                  <c:v>188001</c:v>
                </c:pt>
                <c:pt idx="27">
                  <c:v>161675</c:v>
                </c:pt>
                <c:pt idx="28">
                  <c:v>153052</c:v>
                </c:pt>
                <c:pt idx="29">
                  <c:v>159263</c:v>
                </c:pt>
                <c:pt idx="30">
                  <c:v>149888</c:v>
                </c:pt>
                <c:pt idx="31">
                  <c:v>147553</c:v>
                </c:pt>
                <c:pt idx="32">
                  <c:v>153071</c:v>
                </c:pt>
                <c:pt idx="33">
                  <c:v>159565</c:v>
                </c:pt>
                <c:pt idx="34">
                  <c:v>169479</c:v>
                </c:pt>
                <c:pt idx="35">
                  <c:v>180181</c:v>
                </c:pt>
                <c:pt idx="36">
                  <c:v>188065</c:v>
                </c:pt>
                <c:pt idx="37">
                  <c:v>181899</c:v>
                </c:pt>
                <c:pt idx="38">
                  <c:v>161937</c:v>
                </c:pt>
                <c:pt idx="39">
                  <c:v>137714</c:v>
                </c:pt>
                <c:pt idx="40">
                  <c:v>127221</c:v>
                </c:pt>
                <c:pt idx="41">
                  <c:v>129539</c:v>
                </c:pt>
                <c:pt idx="42">
                  <c:v>127915</c:v>
                </c:pt>
                <c:pt idx="43">
                  <c:v>127707</c:v>
                </c:pt>
                <c:pt idx="44">
                  <c:v>130392</c:v>
                </c:pt>
                <c:pt idx="45">
                  <c:v>136046</c:v>
                </c:pt>
                <c:pt idx="46">
                  <c:v>148707</c:v>
                </c:pt>
                <c:pt idx="47">
                  <c:v>175142</c:v>
                </c:pt>
                <c:pt idx="48">
                  <c:v>188909</c:v>
                </c:pt>
                <c:pt idx="49">
                  <c:v>186682</c:v>
                </c:pt>
                <c:pt idx="50">
                  <c:v>173514</c:v>
                </c:pt>
                <c:pt idx="51">
                  <c:v>152710</c:v>
                </c:pt>
                <c:pt idx="52">
                  <c:v>134163</c:v>
                </c:pt>
                <c:pt idx="53">
                  <c:v>120797</c:v>
                </c:pt>
                <c:pt idx="54">
                  <c:v>115343</c:v>
                </c:pt>
                <c:pt idx="55">
                  <c:v>110664</c:v>
                </c:pt>
                <c:pt idx="56">
                  <c:v>119688</c:v>
                </c:pt>
                <c:pt idx="57">
                  <c:v>118444</c:v>
                </c:pt>
                <c:pt idx="58">
                  <c:v>123593</c:v>
                </c:pt>
                <c:pt idx="59">
                  <c:v>135372</c:v>
                </c:pt>
                <c:pt idx="60">
                  <c:v>144872</c:v>
                </c:pt>
                <c:pt idx="61">
                  <c:v>138356</c:v>
                </c:pt>
                <c:pt idx="62">
                  <c:v>121890</c:v>
                </c:pt>
                <c:pt idx="63">
                  <c:v>103522</c:v>
                </c:pt>
                <c:pt idx="64">
                  <c:v>95867</c:v>
                </c:pt>
                <c:pt idx="65">
                  <c:v>95635</c:v>
                </c:pt>
                <c:pt idx="66">
                  <c:v>92658</c:v>
                </c:pt>
                <c:pt idx="67">
                  <c:v>93283</c:v>
                </c:pt>
                <c:pt idx="68">
                  <c:v>109945</c:v>
                </c:pt>
                <c:pt idx="69">
                  <c:v>109104</c:v>
                </c:pt>
                <c:pt idx="70">
                  <c:v>111063</c:v>
                </c:pt>
                <c:pt idx="71">
                  <c:v>120404</c:v>
                </c:pt>
                <c:pt idx="72">
                  <c:v>131334</c:v>
                </c:pt>
                <c:pt idx="73">
                  <c:v>126788</c:v>
                </c:pt>
                <c:pt idx="74">
                  <c:v>110987</c:v>
                </c:pt>
                <c:pt idx="75">
                  <c:v>98625</c:v>
                </c:pt>
                <c:pt idx="76">
                  <c:v>91617</c:v>
                </c:pt>
                <c:pt idx="77">
                  <c:v>93388</c:v>
                </c:pt>
                <c:pt idx="78">
                  <c:v>90240</c:v>
                </c:pt>
                <c:pt idx="79">
                  <c:v>86668</c:v>
                </c:pt>
                <c:pt idx="80">
                  <c:v>92385</c:v>
                </c:pt>
                <c:pt idx="81">
                  <c:v>89247</c:v>
                </c:pt>
                <c:pt idx="82">
                  <c:v>89768</c:v>
                </c:pt>
                <c:pt idx="83">
                  <c:v>93633</c:v>
                </c:pt>
                <c:pt idx="84">
                  <c:v>103129</c:v>
                </c:pt>
                <c:pt idx="85">
                  <c:v>99199</c:v>
                </c:pt>
                <c:pt idx="86">
                  <c:v>87180</c:v>
                </c:pt>
                <c:pt idx="87">
                  <c:v>78501</c:v>
                </c:pt>
                <c:pt idx="88">
                  <c:v>75829</c:v>
                </c:pt>
                <c:pt idx="89">
                  <c:v>80300</c:v>
                </c:pt>
                <c:pt idx="90">
                  <c:v>78919</c:v>
                </c:pt>
                <c:pt idx="91">
                  <c:v>77824</c:v>
                </c:pt>
                <c:pt idx="92">
                  <c:v>87120</c:v>
                </c:pt>
                <c:pt idx="93">
                  <c:v>85246</c:v>
                </c:pt>
                <c:pt idx="94">
                  <c:v>84925</c:v>
                </c:pt>
                <c:pt idx="95">
                  <c:v>87505</c:v>
                </c:pt>
                <c:pt idx="96">
                  <c:v>92591</c:v>
                </c:pt>
                <c:pt idx="97">
                  <c:v>89029</c:v>
                </c:pt>
                <c:pt idx="98">
                  <c:v>78041</c:v>
                </c:pt>
                <c:pt idx="99">
                  <c:v>72912</c:v>
                </c:pt>
                <c:pt idx="100">
                  <c:v>74148</c:v>
                </c:pt>
                <c:pt idx="101">
                  <c:v>79119</c:v>
                </c:pt>
                <c:pt idx="102">
                  <c:v>80497</c:v>
                </c:pt>
                <c:pt idx="103">
                  <c:v>79500</c:v>
                </c:pt>
                <c:pt idx="104">
                  <c:v>90452</c:v>
                </c:pt>
                <c:pt idx="105">
                  <c:v>91880</c:v>
                </c:pt>
                <c:pt idx="106">
                  <c:v>97962</c:v>
                </c:pt>
                <c:pt idx="107">
                  <c:v>108623</c:v>
                </c:pt>
                <c:pt idx="108">
                  <c:v>127144</c:v>
                </c:pt>
                <c:pt idx="109">
                  <c:v>144792</c:v>
                </c:pt>
                <c:pt idx="110">
                  <c:v>155949</c:v>
                </c:pt>
                <c:pt idx="111">
                  <c:v>163140</c:v>
                </c:pt>
                <c:pt idx="112">
                  <c:v>166913</c:v>
                </c:pt>
                <c:pt idx="113">
                  <c:v>171817</c:v>
                </c:pt>
                <c:pt idx="114">
                  <c:v>165447</c:v>
                </c:pt>
                <c:pt idx="115">
                  <c:v>153628</c:v>
                </c:pt>
                <c:pt idx="116">
                  <c:v>158903</c:v>
                </c:pt>
                <c:pt idx="117">
                  <c:v>153517</c:v>
                </c:pt>
                <c:pt idx="118">
                  <c:v>151209</c:v>
                </c:pt>
                <c:pt idx="119">
                  <c:v>148713</c:v>
                </c:pt>
                <c:pt idx="120">
                  <c:v>155993</c:v>
                </c:pt>
                <c:pt idx="121">
                  <c:v>157325</c:v>
                </c:pt>
                <c:pt idx="122">
                  <c:v>139357</c:v>
                </c:pt>
                <c:pt idx="123">
                  <c:v>128477</c:v>
                </c:pt>
                <c:pt idx="124">
                  <c:v>122704</c:v>
                </c:pt>
                <c:pt idx="125">
                  <c:v>126857</c:v>
                </c:pt>
                <c:pt idx="126">
                  <c:v>121243</c:v>
                </c:pt>
                <c:pt idx="127">
                  <c:v>116568</c:v>
                </c:pt>
                <c:pt idx="128">
                  <c:v>128530</c:v>
                </c:pt>
                <c:pt idx="129">
                  <c:v>129640</c:v>
                </c:pt>
                <c:pt idx="130">
                  <c:v>130243</c:v>
                </c:pt>
                <c:pt idx="131">
                  <c:v>132159</c:v>
                </c:pt>
                <c:pt idx="132">
                  <c:v>144173</c:v>
                </c:pt>
                <c:pt idx="133">
                  <c:v>147255</c:v>
                </c:pt>
                <c:pt idx="134">
                  <c:v>132934</c:v>
                </c:pt>
                <c:pt idx="135">
                  <c:v>125813</c:v>
                </c:pt>
                <c:pt idx="136">
                  <c:v>124644</c:v>
                </c:pt>
                <c:pt idx="137">
                  <c:v>129266</c:v>
                </c:pt>
                <c:pt idx="138">
                  <c:v>127401</c:v>
                </c:pt>
                <c:pt idx="139">
                  <c:v>123999</c:v>
                </c:pt>
                <c:pt idx="140">
                  <c:v>134842</c:v>
                </c:pt>
                <c:pt idx="141">
                  <c:v>139152</c:v>
                </c:pt>
                <c:pt idx="142">
                  <c:v>141448</c:v>
                </c:pt>
                <c:pt idx="143">
                  <c:v>143496</c:v>
                </c:pt>
                <c:pt idx="144">
                  <c:v>152978</c:v>
                </c:pt>
                <c:pt idx="145">
                  <c:v>154303</c:v>
                </c:pt>
                <c:pt idx="146">
                  <c:v>137585</c:v>
                </c:pt>
                <c:pt idx="147">
                  <c:v>124774</c:v>
                </c:pt>
                <c:pt idx="148">
                  <c:v>114152</c:v>
                </c:pt>
                <c:pt idx="149">
                  <c:v>124072</c:v>
                </c:pt>
                <c:pt idx="150">
                  <c:v>122744</c:v>
                </c:pt>
                <c:pt idx="151">
                  <c:v>116794</c:v>
                </c:pt>
                <c:pt idx="152">
                  <c:v>124979</c:v>
                </c:pt>
                <c:pt idx="153">
                  <c:v>134086</c:v>
                </c:pt>
                <c:pt idx="154">
                  <c:v>138194</c:v>
                </c:pt>
                <c:pt idx="155">
                  <c:v>136590</c:v>
                </c:pt>
                <c:pt idx="156">
                  <c:v>149318</c:v>
                </c:pt>
                <c:pt idx="157">
                  <c:v>155322</c:v>
                </c:pt>
                <c:pt idx="158">
                  <c:v>135381</c:v>
                </c:pt>
                <c:pt idx="159">
                  <c:v>125924</c:v>
                </c:pt>
                <c:pt idx="160">
                  <c:v>121450</c:v>
                </c:pt>
                <c:pt idx="161">
                  <c:v>126108</c:v>
                </c:pt>
                <c:pt idx="162">
                  <c:v>118705</c:v>
                </c:pt>
                <c:pt idx="163">
                  <c:v>111150</c:v>
                </c:pt>
                <c:pt idx="164">
                  <c:v>124605</c:v>
                </c:pt>
                <c:pt idx="165">
                  <c:v>123878</c:v>
                </c:pt>
                <c:pt idx="166">
                  <c:v>121064</c:v>
                </c:pt>
                <c:pt idx="167">
                  <c:v>114913</c:v>
                </c:pt>
                <c:pt idx="168">
                  <c:v>120536</c:v>
                </c:pt>
                <c:pt idx="169">
                  <c:v>125656</c:v>
                </c:pt>
                <c:pt idx="170">
                  <c:v>113705</c:v>
                </c:pt>
                <c:pt idx="171">
                  <c:v>109027</c:v>
                </c:pt>
                <c:pt idx="172">
                  <c:v>108076</c:v>
                </c:pt>
                <c:pt idx="173">
                  <c:v>113331</c:v>
                </c:pt>
                <c:pt idx="174">
                  <c:v>112248</c:v>
                </c:pt>
                <c:pt idx="175">
                  <c:v>107058</c:v>
                </c:pt>
                <c:pt idx="176">
                  <c:v>111864</c:v>
                </c:pt>
                <c:pt idx="177">
                  <c:v>115823</c:v>
                </c:pt>
                <c:pt idx="178">
                  <c:v>114272</c:v>
                </c:pt>
                <c:pt idx="179">
                  <c:v>108284</c:v>
                </c:pt>
                <c:pt idx="180">
                  <c:v>117656</c:v>
                </c:pt>
                <c:pt idx="181">
                  <c:v>119212</c:v>
                </c:pt>
                <c:pt idx="182">
                  <c:v>105942</c:v>
                </c:pt>
                <c:pt idx="183">
                  <c:v>102316</c:v>
                </c:pt>
                <c:pt idx="184">
                  <c:v>101450</c:v>
                </c:pt>
                <c:pt idx="185">
                  <c:v>108156</c:v>
                </c:pt>
                <c:pt idx="186">
                  <c:v>106614</c:v>
                </c:pt>
                <c:pt idx="187">
                  <c:v>101257</c:v>
                </c:pt>
                <c:pt idx="188">
                  <c:v>109292</c:v>
                </c:pt>
                <c:pt idx="189">
                  <c:v>113760</c:v>
                </c:pt>
                <c:pt idx="190">
                  <c:v>110582</c:v>
                </c:pt>
                <c:pt idx="191">
                  <c:v>106723</c:v>
                </c:pt>
                <c:pt idx="192">
                  <c:v>110482</c:v>
                </c:pt>
                <c:pt idx="193">
                  <c:v>112903</c:v>
                </c:pt>
                <c:pt idx="194">
                  <c:v>96751</c:v>
                </c:pt>
                <c:pt idx="195">
                  <c:v>97564</c:v>
                </c:pt>
                <c:pt idx="196">
                  <c:v>93443</c:v>
                </c:pt>
                <c:pt idx="197">
                  <c:v>101476</c:v>
                </c:pt>
                <c:pt idx="198">
                  <c:v>102236</c:v>
                </c:pt>
                <c:pt idx="199">
                  <c:v>97925</c:v>
                </c:pt>
                <c:pt idx="200">
                  <c:v>104947</c:v>
                </c:pt>
                <c:pt idx="201">
                  <c:v>101857</c:v>
                </c:pt>
                <c:pt idx="202">
                  <c:v>97391</c:v>
                </c:pt>
                <c:pt idx="203">
                  <c:v>93460</c:v>
                </c:pt>
                <c:pt idx="204">
                  <c:v>95112</c:v>
                </c:pt>
                <c:pt idx="205">
                  <c:v>96569</c:v>
                </c:pt>
                <c:pt idx="206">
                  <c:v>87092</c:v>
                </c:pt>
                <c:pt idx="207">
                  <c:v>84010</c:v>
                </c:pt>
                <c:pt idx="208">
                  <c:v>82102</c:v>
                </c:pt>
                <c:pt idx="209">
                  <c:v>83643</c:v>
                </c:pt>
                <c:pt idx="210">
                  <c:v>82786</c:v>
                </c:pt>
                <c:pt idx="211">
                  <c:v>79025</c:v>
                </c:pt>
                <c:pt idx="212">
                  <c:v>82570</c:v>
                </c:pt>
                <c:pt idx="213">
                  <c:v>81618</c:v>
                </c:pt>
                <c:pt idx="214">
                  <c:v>79663</c:v>
                </c:pt>
                <c:pt idx="215">
                  <c:v>78928</c:v>
                </c:pt>
                <c:pt idx="216">
                  <c:v>83515</c:v>
                </c:pt>
                <c:pt idx="217">
                  <c:v>84021</c:v>
                </c:pt>
                <c:pt idx="218">
                  <c:v>77934</c:v>
                </c:pt>
                <c:pt idx="219">
                  <c:v>75989</c:v>
                </c:pt>
                <c:pt idx="220">
                  <c:v>77270</c:v>
                </c:pt>
                <c:pt idx="221">
                  <c:v>80872</c:v>
                </c:pt>
                <c:pt idx="222">
                  <c:v>80540</c:v>
                </c:pt>
                <c:pt idx="223">
                  <c:v>77219</c:v>
                </c:pt>
                <c:pt idx="224">
                  <c:v>81197</c:v>
                </c:pt>
                <c:pt idx="225">
                  <c:v>77726</c:v>
                </c:pt>
                <c:pt idx="226">
                  <c:v>76560</c:v>
                </c:pt>
                <c:pt idx="227">
                  <c:v>72503</c:v>
                </c:pt>
                <c:pt idx="228">
                  <c:v>80425</c:v>
                </c:pt>
                <c:pt idx="229">
                  <c:v>82725</c:v>
                </c:pt>
                <c:pt idx="230">
                  <c:v>77316</c:v>
                </c:pt>
                <c:pt idx="231">
                  <c:v>75020</c:v>
                </c:pt>
                <c:pt idx="232">
                  <c:v>75939</c:v>
                </c:pt>
                <c:pt idx="233">
                  <c:v>79960</c:v>
                </c:pt>
                <c:pt idx="234">
                  <c:v>79958</c:v>
                </c:pt>
                <c:pt idx="235">
                  <c:v>76638</c:v>
                </c:pt>
                <c:pt idx="236">
                  <c:v>81164</c:v>
                </c:pt>
                <c:pt idx="237">
                  <c:v>80705</c:v>
                </c:pt>
                <c:pt idx="238">
                  <c:v>80113</c:v>
                </c:pt>
                <c:pt idx="239">
                  <c:v>76760</c:v>
                </c:pt>
                <c:pt idx="240">
                  <c:v>80492</c:v>
                </c:pt>
                <c:pt idx="241">
                  <c:v>83943</c:v>
                </c:pt>
                <c:pt idx="242">
                  <c:v>77715</c:v>
                </c:pt>
                <c:pt idx="243">
                  <c:v>108827</c:v>
                </c:pt>
                <c:pt idx="244">
                  <c:v>114325</c:v>
                </c:pt>
                <c:pt idx="245">
                  <c:v>119405</c:v>
                </c:pt>
                <c:pt idx="246">
                  <c:v>116906</c:v>
                </c:pt>
                <c:pt idx="247">
                  <c:v>106052</c:v>
                </c:pt>
                <c:pt idx="248">
                  <c:v>97084</c:v>
                </c:pt>
                <c:pt idx="249">
                  <c:v>94469</c:v>
                </c:pt>
                <c:pt idx="250">
                  <c:v>95050</c:v>
                </c:pt>
                <c:pt idx="251">
                  <c:v>92150</c:v>
                </c:pt>
                <c:pt idx="252">
                  <c:v>95844</c:v>
                </c:pt>
                <c:pt idx="253">
                  <c:v>97662</c:v>
                </c:pt>
                <c:pt idx="254">
                  <c:v>89324</c:v>
                </c:pt>
                <c:pt idx="255">
                  <c:v>82596</c:v>
                </c:pt>
                <c:pt idx="256">
                  <c:v>79345</c:v>
                </c:pt>
                <c:pt idx="257">
                  <c:v>80986</c:v>
                </c:pt>
                <c:pt idx="258">
                  <c:v>79521</c:v>
                </c:pt>
                <c:pt idx="259">
                  <c:v>73692</c:v>
                </c:pt>
                <c:pt idx="260">
                  <c:v>74643</c:v>
                </c:pt>
                <c:pt idx="261">
                  <c:v>72803</c:v>
                </c:pt>
                <c:pt idx="262">
                  <c:v>70581</c:v>
                </c:pt>
                <c:pt idx="263">
                  <c:v>70596</c:v>
                </c:pt>
                <c:pt idx="264">
                  <c:v>77375</c:v>
                </c:pt>
                <c:pt idx="265">
                  <c:v>79104</c:v>
                </c:pt>
                <c:pt idx="266">
                  <c:v>73528</c:v>
                </c:pt>
                <c:pt idx="267">
                  <c:v>72451</c:v>
                </c:pt>
                <c:pt idx="268">
                  <c:v>72957</c:v>
                </c:pt>
                <c:pt idx="269">
                  <c:v>76591</c:v>
                </c:pt>
                <c:pt idx="270">
                  <c:v>75036</c:v>
                </c:pt>
                <c:pt idx="271">
                  <c:v>70811</c:v>
                </c:pt>
                <c:pt idx="272">
                  <c:v>73364</c:v>
                </c:pt>
                <c:pt idx="273">
                  <c:v>72535</c:v>
                </c:pt>
                <c:pt idx="274">
                  <c:v>71888</c:v>
                </c:pt>
                <c:pt idx="275">
                  <c:v>71810</c:v>
                </c:pt>
                <c:pt idx="276">
                  <c:v>76281</c:v>
                </c:pt>
                <c:pt idx="277">
                  <c:v>78178</c:v>
                </c:pt>
                <c:pt idx="278">
                  <c:v>72649</c:v>
                </c:pt>
              </c:numCache>
            </c:numRef>
          </c:val>
        </c:ser>
        <c:ser>
          <c:idx val="1"/>
          <c:order val="1"/>
          <c:tx>
            <c:strRef>
              <c:f>Hárok2!$A$22</c:f>
              <c:strCache>
                <c:ptCount val="1"/>
                <c:pt idx="0">
                  <c:v>7 až 12 mesiacov</c:v>
                </c:pt>
              </c:strCache>
            </c:strRef>
          </c:tx>
          <c:cat>
            <c:numRef>
              <c:f>Hárok2!$B$19:$JT$19</c:f>
              <c:numCache>
                <c:formatCode>General</c:formatCode>
                <c:ptCount val="279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  <c:pt idx="276">
                  <c:v>2023</c:v>
                </c:pt>
              </c:numCache>
            </c:numRef>
          </c:cat>
          <c:val>
            <c:numRef>
              <c:f>Hárok2!$B$22:$JT$22</c:f>
              <c:numCache>
                <c:formatCode>General</c:formatCode>
                <c:ptCount val="279"/>
                <c:pt idx="0">
                  <c:v>113835</c:v>
                </c:pt>
                <c:pt idx="1">
                  <c:v>113077</c:v>
                </c:pt>
                <c:pt idx="2">
                  <c:v>117492</c:v>
                </c:pt>
                <c:pt idx="3">
                  <c:v>118600</c:v>
                </c:pt>
                <c:pt idx="4">
                  <c:v>119331</c:v>
                </c:pt>
                <c:pt idx="5">
                  <c:v>107655</c:v>
                </c:pt>
                <c:pt idx="6">
                  <c:v>108067</c:v>
                </c:pt>
                <c:pt idx="7">
                  <c:v>104354</c:v>
                </c:pt>
                <c:pt idx="8">
                  <c:v>94929</c:v>
                </c:pt>
                <c:pt idx="9">
                  <c:v>87690</c:v>
                </c:pt>
                <c:pt idx="10">
                  <c:v>85520</c:v>
                </c:pt>
                <c:pt idx="11">
                  <c:v>94185</c:v>
                </c:pt>
                <c:pt idx="12">
                  <c:v>93427</c:v>
                </c:pt>
                <c:pt idx="13">
                  <c:v>93527</c:v>
                </c:pt>
                <c:pt idx="14">
                  <c:v>99284</c:v>
                </c:pt>
                <c:pt idx="15">
                  <c:v>101258</c:v>
                </c:pt>
                <c:pt idx="16">
                  <c:v>107202</c:v>
                </c:pt>
                <c:pt idx="17">
                  <c:v>110217</c:v>
                </c:pt>
                <c:pt idx="18">
                  <c:v>144733</c:v>
                </c:pt>
                <c:pt idx="19">
                  <c:v>141865</c:v>
                </c:pt>
                <c:pt idx="20">
                  <c:v>131033</c:v>
                </c:pt>
                <c:pt idx="21">
                  <c:v>124278</c:v>
                </c:pt>
                <c:pt idx="22">
                  <c:v>118143</c:v>
                </c:pt>
                <c:pt idx="23">
                  <c:v>117435</c:v>
                </c:pt>
                <c:pt idx="24">
                  <c:v>88337</c:v>
                </c:pt>
                <c:pt idx="25">
                  <c:v>94175</c:v>
                </c:pt>
                <c:pt idx="26">
                  <c:v>103696</c:v>
                </c:pt>
                <c:pt idx="27">
                  <c:v>111198</c:v>
                </c:pt>
                <c:pt idx="28">
                  <c:v>112590</c:v>
                </c:pt>
                <c:pt idx="29">
                  <c:v>107958</c:v>
                </c:pt>
                <c:pt idx="30">
                  <c:v>116873</c:v>
                </c:pt>
                <c:pt idx="31">
                  <c:v>107658</c:v>
                </c:pt>
                <c:pt idx="32">
                  <c:v>93954</c:v>
                </c:pt>
                <c:pt idx="33">
                  <c:v>84116</c:v>
                </c:pt>
                <c:pt idx="34">
                  <c:v>81933</c:v>
                </c:pt>
                <c:pt idx="35">
                  <c:v>85291</c:v>
                </c:pt>
                <c:pt idx="36">
                  <c:v>75694</c:v>
                </c:pt>
                <c:pt idx="37">
                  <c:v>74281</c:v>
                </c:pt>
                <c:pt idx="38">
                  <c:v>83040</c:v>
                </c:pt>
                <c:pt idx="39">
                  <c:v>87624</c:v>
                </c:pt>
                <c:pt idx="40">
                  <c:v>87992</c:v>
                </c:pt>
                <c:pt idx="41">
                  <c:v>85572</c:v>
                </c:pt>
                <c:pt idx="42">
                  <c:v>86047</c:v>
                </c:pt>
                <c:pt idx="43">
                  <c:v>82977</c:v>
                </c:pt>
                <c:pt idx="44">
                  <c:v>72287</c:v>
                </c:pt>
                <c:pt idx="45">
                  <c:v>65259</c:v>
                </c:pt>
                <c:pt idx="46">
                  <c:v>63078</c:v>
                </c:pt>
                <c:pt idx="47">
                  <c:v>64783</c:v>
                </c:pt>
                <c:pt idx="48">
                  <c:v>64234</c:v>
                </c:pt>
                <c:pt idx="49">
                  <c:v>66186</c:v>
                </c:pt>
                <c:pt idx="50">
                  <c:v>71472</c:v>
                </c:pt>
                <c:pt idx="51">
                  <c:v>76078</c:v>
                </c:pt>
                <c:pt idx="52">
                  <c:v>77652</c:v>
                </c:pt>
                <c:pt idx="53">
                  <c:v>84244</c:v>
                </c:pt>
                <c:pt idx="54">
                  <c:v>84322</c:v>
                </c:pt>
                <c:pt idx="55">
                  <c:v>81341</c:v>
                </c:pt>
                <c:pt idx="56">
                  <c:v>73659</c:v>
                </c:pt>
                <c:pt idx="57">
                  <c:v>66988</c:v>
                </c:pt>
                <c:pt idx="58">
                  <c:v>61355</c:v>
                </c:pt>
                <c:pt idx="59">
                  <c:v>55781</c:v>
                </c:pt>
                <c:pt idx="60">
                  <c:v>52018</c:v>
                </c:pt>
                <c:pt idx="61">
                  <c:v>50820</c:v>
                </c:pt>
                <c:pt idx="62">
                  <c:v>57629</c:v>
                </c:pt>
                <c:pt idx="63">
                  <c:v>56639</c:v>
                </c:pt>
                <c:pt idx="64">
                  <c:v>55510</c:v>
                </c:pt>
                <c:pt idx="65">
                  <c:v>53817</c:v>
                </c:pt>
                <c:pt idx="66">
                  <c:v>55955</c:v>
                </c:pt>
                <c:pt idx="67">
                  <c:v>52717</c:v>
                </c:pt>
                <c:pt idx="68">
                  <c:v>44677</c:v>
                </c:pt>
                <c:pt idx="69">
                  <c:v>42214</c:v>
                </c:pt>
                <c:pt idx="70">
                  <c:v>41422</c:v>
                </c:pt>
                <c:pt idx="71">
                  <c:v>42547</c:v>
                </c:pt>
                <c:pt idx="72">
                  <c:v>40319</c:v>
                </c:pt>
                <c:pt idx="73">
                  <c:v>42033</c:v>
                </c:pt>
                <c:pt idx="74">
                  <c:v>51951</c:v>
                </c:pt>
                <c:pt idx="75">
                  <c:v>52623</c:v>
                </c:pt>
                <c:pt idx="76">
                  <c:v>50434</c:v>
                </c:pt>
                <c:pt idx="77">
                  <c:v>47267</c:v>
                </c:pt>
                <c:pt idx="78">
                  <c:v>48656</c:v>
                </c:pt>
                <c:pt idx="79">
                  <c:v>45138</c:v>
                </c:pt>
                <c:pt idx="80">
                  <c:v>37538</c:v>
                </c:pt>
                <c:pt idx="81">
                  <c:v>34574</c:v>
                </c:pt>
                <c:pt idx="82">
                  <c:v>33876</c:v>
                </c:pt>
                <c:pt idx="83">
                  <c:v>34993</c:v>
                </c:pt>
                <c:pt idx="84">
                  <c:v>32064</c:v>
                </c:pt>
                <c:pt idx="85">
                  <c:v>32637</c:v>
                </c:pt>
                <c:pt idx="86">
                  <c:v>37984</c:v>
                </c:pt>
                <c:pt idx="87">
                  <c:v>38339</c:v>
                </c:pt>
                <c:pt idx="88">
                  <c:v>37455</c:v>
                </c:pt>
                <c:pt idx="89">
                  <c:v>35030</c:v>
                </c:pt>
                <c:pt idx="90">
                  <c:v>37930</c:v>
                </c:pt>
                <c:pt idx="91">
                  <c:v>36467</c:v>
                </c:pt>
                <c:pt idx="92">
                  <c:v>31373</c:v>
                </c:pt>
                <c:pt idx="93">
                  <c:v>29114</c:v>
                </c:pt>
                <c:pt idx="94">
                  <c:v>28393</c:v>
                </c:pt>
                <c:pt idx="95">
                  <c:v>30670</c:v>
                </c:pt>
                <c:pt idx="96">
                  <c:v>28542</c:v>
                </c:pt>
                <c:pt idx="97">
                  <c:v>28855</c:v>
                </c:pt>
                <c:pt idx="98">
                  <c:v>34570</c:v>
                </c:pt>
                <c:pt idx="99">
                  <c:v>35686</c:v>
                </c:pt>
                <c:pt idx="100">
                  <c:v>35160</c:v>
                </c:pt>
                <c:pt idx="101">
                  <c:v>32367</c:v>
                </c:pt>
                <c:pt idx="102">
                  <c:v>34086</c:v>
                </c:pt>
                <c:pt idx="103">
                  <c:v>33446</c:v>
                </c:pt>
                <c:pt idx="104">
                  <c:v>28607</c:v>
                </c:pt>
                <c:pt idx="105">
                  <c:v>27820</c:v>
                </c:pt>
                <c:pt idx="106">
                  <c:v>29469</c:v>
                </c:pt>
                <c:pt idx="107">
                  <c:v>32410</c:v>
                </c:pt>
                <c:pt idx="108">
                  <c:v>33172</c:v>
                </c:pt>
                <c:pt idx="109">
                  <c:v>34823</c:v>
                </c:pt>
                <c:pt idx="110">
                  <c:v>45047</c:v>
                </c:pt>
                <c:pt idx="111">
                  <c:v>50326</c:v>
                </c:pt>
                <c:pt idx="112">
                  <c:v>56056</c:v>
                </c:pt>
                <c:pt idx="113">
                  <c:v>61233</c:v>
                </c:pt>
                <c:pt idx="114">
                  <c:v>72290</c:v>
                </c:pt>
                <c:pt idx="115">
                  <c:v>81648</c:v>
                </c:pt>
                <c:pt idx="116">
                  <c:v>83304</c:v>
                </c:pt>
                <c:pt idx="117">
                  <c:v>85861</c:v>
                </c:pt>
                <c:pt idx="118">
                  <c:v>87594</c:v>
                </c:pt>
                <c:pt idx="119">
                  <c:v>90724</c:v>
                </c:pt>
                <c:pt idx="120">
                  <c:v>86070</c:v>
                </c:pt>
                <c:pt idx="121">
                  <c:v>81568</c:v>
                </c:pt>
                <c:pt idx="122">
                  <c:v>89543</c:v>
                </c:pt>
                <c:pt idx="123">
                  <c:v>86608</c:v>
                </c:pt>
                <c:pt idx="124">
                  <c:v>82390</c:v>
                </c:pt>
                <c:pt idx="125">
                  <c:v>77533</c:v>
                </c:pt>
                <c:pt idx="126">
                  <c:v>79880</c:v>
                </c:pt>
                <c:pt idx="127">
                  <c:v>78431</c:v>
                </c:pt>
                <c:pt idx="128">
                  <c:v>66466</c:v>
                </c:pt>
                <c:pt idx="129">
                  <c:v>61860</c:v>
                </c:pt>
                <c:pt idx="130">
                  <c:v>60698</c:v>
                </c:pt>
                <c:pt idx="131">
                  <c:v>64356</c:v>
                </c:pt>
                <c:pt idx="132">
                  <c:v>59652</c:v>
                </c:pt>
                <c:pt idx="133">
                  <c:v>59367</c:v>
                </c:pt>
                <c:pt idx="134">
                  <c:v>71049</c:v>
                </c:pt>
                <c:pt idx="135">
                  <c:v>72204</c:v>
                </c:pt>
                <c:pt idx="136">
                  <c:v>70679</c:v>
                </c:pt>
                <c:pt idx="137">
                  <c:v>69153</c:v>
                </c:pt>
                <c:pt idx="138">
                  <c:v>74767</c:v>
                </c:pt>
                <c:pt idx="139">
                  <c:v>75220</c:v>
                </c:pt>
                <c:pt idx="140">
                  <c:v>65622</c:v>
                </c:pt>
                <c:pt idx="141">
                  <c:v>62619</c:v>
                </c:pt>
                <c:pt idx="142">
                  <c:v>64336</c:v>
                </c:pt>
                <c:pt idx="143">
                  <c:v>67738</c:v>
                </c:pt>
                <c:pt idx="144">
                  <c:v>64145</c:v>
                </c:pt>
                <c:pt idx="145">
                  <c:v>64141</c:v>
                </c:pt>
                <c:pt idx="146">
                  <c:v>75897</c:v>
                </c:pt>
                <c:pt idx="147">
                  <c:v>66639</c:v>
                </c:pt>
                <c:pt idx="148">
                  <c:v>81019</c:v>
                </c:pt>
                <c:pt idx="149">
                  <c:v>73463</c:v>
                </c:pt>
                <c:pt idx="150">
                  <c:v>78376</c:v>
                </c:pt>
                <c:pt idx="151">
                  <c:v>77429</c:v>
                </c:pt>
                <c:pt idx="152">
                  <c:v>72622</c:v>
                </c:pt>
                <c:pt idx="153">
                  <c:v>69431</c:v>
                </c:pt>
                <c:pt idx="154">
                  <c:v>71478</c:v>
                </c:pt>
                <c:pt idx="155">
                  <c:v>74993</c:v>
                </c:pt>
                <c:pt idx="156">
                  <c:v>70275</c:v>
                </c:pt>
                <c:pt idx="157">
                  <c:v>67560</c:v>
                </c:pt>
                <c:pt idx="158">
                  <c:v>81913</c:v>
                </c:pt>
                <c:pt idx="159">
                  <c:v>81814</c:v>
                </c:pt>
                <c:pt idx="160">
                  <c:v>79953</c:v>
                </c:pt>
                <c:pt idx="161">
                  <c:v>76405</c:v>
                </c:pt>
                <c:pt idx="162">
                  <c:v>79687</c:v>
                </c:pt>
                <c:pt idx="163">
                  <c:v>81040</c:v>
                </c:pt>
                <c:pt idx="164">
                  <c:v>68626</c:v>
                </c:pt>
                <c:pt idx="165">
                  <c:v>65864</c:v>
                </c:pt>
                <c:pt idx="166">
                  <c:v>65949</c:v>
                </c:pt>
                <c:pt idx="167">
                  <c:v>70083</c:v>
                </c:pt>
                <c:pt idx="168">
                  <c:v>65066</c:v>
                </c:pt>
                <c:pt idx="169">
                  <c:v>59933</c:v>
                </c:pt>
                <c:pt idx="170">
                  <c:v>69165</c:v>
                </c:pt>
                <c:pt idx="171">
                  <c:v>68499</c:v>
                </c:pt>
                <c:pt idx="172">
                  <c:v>66119</c:v>
                </c:pt>
                <c:pt idx="173">
                  <c:v>62131</c:v>
                </c:pt>
                <c:pt idx="174">
                  <c:v>63454</c:v>
                </c:pt>
                <c:pt idx="175">
                  <c:v>66754</c:v>
                </c:pt>
                <c:pt idx="176">
                  <c:v>58595</c:v>
                </c:pt>
                <c:pt idx="177">
                  <c:v>55595</c:v>
                </c:pt>
                <c:pt idx="178">
                  <c:v>56734</c:v>
                </c:pt>
                <c:pt idx="179">
                  <c:v>62062</c:v>
                </c:pt>
                <c:pt idx="180">
                  <c:v>58076</c:v>
                </c:pt>
                <c:pt idx="181">
                  <c:v>53471</c:v>
                </c:pt>
                <c:pt idx="182">
                  <c:v>61670</c:v>
                </c:pt>
                <c:pt idx="183">
                  <c:v>61519</c:v>
                </c:pt>
                <c:pt idx="184">
                  <c:v>58399</c:v>
                </c:pt>
                <c:pt idx="185">
                  <c:v>55871</c:v>
                </c:pt>
                <c:pt idx="186">
                  <c:v>57968</c:v>
                </c:pt>
                <c:pt idx="187">
                  <c:v>60693</c:v>
                </c:pt>
                <c:pt idx="188">
                  <c:v>54616</c:v>
                </c:pt>
                <c:pt idx="189">
                  <c:v>50338</c:v>
                </c:pt>
                <c:pt idx="190">
                  <c:v>51241</c:v>
                </c:pt>
                <c:pt idx="191">
                  <c:v>54748</c:v>
                </c:pt>
                <c:pt idx="192">
                  <c:v>50065</c:v>
                </c:pt>
                <c:pt idx="193">
                  <c:v>44923</c:v>
                </c:pt>
                <c:pt idx="194">
                  <c:v>55793</c:v>
                </c:pt>
                <c:pt idx="195">
                  <c:v>51976</c:v>
                </c:pt>
                <c:pt idx="196">
                  <c:v>52885</c:v>
                </c:pt>
                <c:pt idx="197">
                  <c:v>46019</c:v>
                </c:pt>
                <c:pt idx="198">
                  <c:v>47601</c:v>
                </c:pt>
                <c:pt idx="199">
                  <c:v>49192</c:v>
                </c:pt>
                <c:pt idx="200">
                  <c:v>42870</c:v>
                </c:pt>
                <c:pt idx="201">
                  <c:v>41218</c:v>
                </c:pt>
                <c:pt idx="202">
                  <c:v>42210</c:v>
                </c:pt>
                <c:pt idx="203">
                  <c:v>45349</c:v>
                </c:pt>
                <c:pt idx="204">
                  <c:v>44217</c:v>
                </c:pt>
                <c:pt idx="205">
                  <c:v>40192</c:v>
                </c:pt>
                <c:pt idx="206">
                  <c:v>44234</c:v>
                </c:pt>
                <c:pt idx="207">
                  <c:v>42446</c:v>
                </c:pt>
                <c:pt idx="208">
                  <c:v>38810</c:v>
                </c:pt>
                <c:pt idx="209">
                  <c:v>32636</c:v>
                </c:pt>
                <c:pt idx="210">
                  <c:v>31744</c:v>
                </c:pt>
                <c:pt idx="211">
                  <c:v>32917</c:v>
                </c:pt>
                <c:pt idx="212">
                  <c:v>29134</c:v>
                </c:pt>
                <c:pt idx="213">
                  <c:v>27135</c:v>
                </c:pt>
                <c:pt idx="214">
                  <c:v>27782</c:v>
                </c:pt>
                <c:pt idx="215">
                  <c:v>29846</c:v>
                </c:pt>
                <c:pt idx="216">
                  <c:v>28719</c:v>
                </c:pt>
                <c:pt idx="217">
                  <c:v>26102</c:v>
                </c:pt>
                <c:pt idx="218">
                  <c:v>28616</c:v>
                </c:pt>
                <c:pt idx="219">
                  <c:v>28710</c:v>
                </c:pt>
                <c:pt idx="220">
                  <c:v>27771</c:v>
                </c:pt>
                <c:pt idx="221">
                  <c:v>26285</c:v>
                </c:pt>
                <c:pt idx="222">
                  <c:v>28064</c:v>
                </c:pt>
                <c:pt idx="223">
                  <c:v>30382</c:v>
                </c:pt>
                <c:pt idx="224">
                  <c:v>27337</c:v>
                </c:pt>
                <c:pt idx="225">
                  <c:v>27745</c:v>
                </c:pt>
                <c:pt idx="226">
                  <c:v>28308</c:v>
                </c:pt>
                <c:pt idx="227">
                  <c:v>30851</c:v>
                </c:pt>
                <c:pt idx="228">
                  <c:v>29416</c:v>
                </c:pt>
                <c:pt idx="229">
                  <c:v>25938</c:v>
                </c:pt>
                <c:pt idx="230">
                  <c:v>28674</c:v>
                </c:pt>
                <c:pt idx="231">
                  <c:v>28778</c:v>
                </c:pt>
                <c:pt idx="232">
                  <c:v>27711</c:v>
                </c:pt>
                <c:pt idx="233">
                  <c:v>25873</c:v>
                </c:pt>
                <c:pt idx="234">
                  <c:v>27963</c:v>
                </c:pt>
                <c:pt idx="235">
                  <c:v>30776</c:v>
                </c:pt>
                <c:pt idx="236">
                  <c:v>28736</c:v>
                </c:pt>
                <c:pt idx="237">
                  <c:v>27978</c:v>
                </c:pt>
                <c:pt idx="238">
                  <c:v>28300</c:v>
                </c:pt>
                <c:pt idx="239">
                  <c:v>31331</c:v>
                </c:pt>
                <c:pt idx="240">
                  <c:v>30128</c:v>
                </c:pt>
                <c:pt idx="241">
                  <c:v>26373</c:v>
                </c:pt>
                <c:pt idx="242">
                  <c:v>33821</c:v>
                </c:pt>
                <c:pt idx="243">
                  <c:v>35006</c:v>
                </c:pt>
                <c:pt idx="244">
                  <c:v>42170</c:v>
                </c:pt>
                <c:pt idx="245">
                  <c:v>41126</c:v>
                </c:pt>
                <c:pt idx="246">
                  <c:v>47602</c:v>
                </c:pt>
                <c:pt idx="247">
                  <c:v>53381</c:v>
                </c:pt>
                <c:pt idx="248">
                  <c:v>54609</c:v>
                </c:pt>
                <c:pt idx="249">
                  <c:v>53297</c:v>
                </c:pt>
                <c:pt idx="250">
                  <c:v>51454</c:v>
                </c:pt>
                <c:pt idx="251">
                  <c:v>55524</c:v>
                </c:pt>
                <c:pt idx="252">
                  <c:v>53402</c:v>
                </c:pt>
                <c:pt idx="253">
                  <c:v>51102</c:v>
                </c:pt>
                <c:pt idx="254">
                  <c:v>56257</c:v>
                </c:pt>
                <c:pt idx="255">
                  <c:v>58013</c:v>
                </c:pt>
                <c:pt idx="256">
                  <c:v>57431</c:v>
                </c:pt>
                <c:pt idx="257">
                  <c:v>51986</c:v>
                </c:pt>
                <c:pt idx="258">
                  <c:v>48196</c:v>
                </c:pt>
                <c:pt idx="259">
                  <c:v>47299</c:v>
                </c:pt>
                <c:pt idx="260">
                  <c:v>40045</c:v>
                </c:pt>
                <c:pt idx="261">
                  <c:v>35588</c:v>
                </c:pt>
                <c:pt idx="262">
                  <c:v>34805</c:v>
                </c:pt>
                <c:pt idx="263">
                  <c:v>36936</c:v>
                </c:pt>
                <c:pt idx="264">
                  <c:v>34981</c:v>
                </c:pt>
                <c:pt idx="265">
                  <c:v>31350</c:v>
                </c:pt>
                <c:pt idx="266">
                  <c:v>33424</c:v>
                </c:pt>
                <c:pt idx="267">
                  <c:v>32892</c:v>
                </c:pt>
                <c:pt idx="268">
                  <c:v>30377</c:v>
                </c:pt>
                <c:pt idx="269">
                  <c:v>27496</c:v>
                </c:pt>
                <c:pt idx="270">
                  <c:v>30123</c:v>
                </c:pt>
                <c:pt idx="271">
                  <c:v>33267</c:v>
                </c:pt>
                <c:pt idx="272">
                  <c:v>30530</c:v>
                </c:pt>
                <c:pt idx="273">
                  <c:v>29626</c:v>
                </c:pt>
                <c:pt idx="274">
                  <c:v>30769</c:v>
                </c:pt>
                <c:pt idx="275">
                  <c:v>33058</c:v>
                </c:pt>
                <c:pt idx="276">
                  <c:v>30405</c:v>
                </c:pt>
                <c:pt idx="277">
                  <c:v>26943</c:v>
                </c:pt>
                <c:pt idx="278">
                  <c:v>29942</c:v>
                </c:pt>
              </c:numCache>
            </c:numRef>
          </c:val>
        </c:ser>
        <c:ser>
          <c:idx val="2"/>
          <c:order val="2"/>
          <c:tx>
            <c:strRef>
              <c:f>Hárok2!$A$23</c:f>
              <c:strCache>
                <c:ptCount val="1"/>
                <c:pt idx="0">
                  <c:v>viac ako 12 mesiacov</c:v>
                </c:pt>
              </c:strCache>
            </c:strRef>
          </c:tx>
          <c:cat>
            <c:numRef>
              <c:f>Hárok2!$B$19:$JT$19</c:f>
              <c:numCache>
                <c:formatCode>General</c:formatCode>
                <c:ptCount val="279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  <c:pt idx="276">
                  <c:v>2023</c:v>
                </c:pt>
              </c:numCache>
            </c:numRef>
          </c:cat>
          <c:val>
            <c:numRef>
              <c:f>Hárok2!$B$23:$JT$23</c:f>
              <c:numCache>
                <c:formatCode>0</c:formatCode>
                <c:ptCount val="279"/>
                <c:pt idx="0">
                  <c:v>242115</c:v>
                </c:pt>
                <c:pt idx="1">
                  <c:v>246119</c:v>
                </c:pt>
                <c:pt idx="2">
                  <c:v>251279</c:v>
                </c:pt>
                <c:pt idx="3">
                  <c:v>254729</c:v>
                </c:pt>
                <c:pt idx="4">
                  <c:v>258928</c:v>
                </c:pt>
                <c:pt idx="5">
                  <c:v>270053</c:v>
                </c:pt>
                <c:pt idx="6">
                  <c:v>274031</c:v>
                </c:pt>
                <c:pt idx="7">
                  <c:v>226045</c:v>
                </c:pt>
                <c:pt idx="8">
                  <c:v>213615</c:v>
                </c:pt>
                <c:pt idx="9">
                  <c:v>209634</c:v>
                </c:pt>
                <c:pt idx="10">
                  <c:v>214933</c:v>
                </c:pt>
                <c:pt idx="11">
                  <c:v>220816</c:v>
                </c:pt>
                <c:pt idx="12">
                  <c:v>227104</c:v>
                </c:pt>
                <c:pt idx="13">
                  <c:v>226947</c:v>
                </c:pt>
                <c:pt idx="14">
                  <c:v>225056</c:v>
                </c:pt>
                <c:pt idx="15">
                  <c:v>217611</c:v>
                </c:pt>
                <c:pt idx="16">
                  <c:v>204238</c:v>
                </c:pt>
                <c:pt idx="17">
                  <c:v>205668</c:v>
                </c:pt>
                <c:pt idx="18">
                  <c:v>207931</c:v>
                </c:pt>
                <c:pt idx="19">
                  <c:v>202768</c:v>
                </c:pt>
                <c:pt idx="20">
                  <c:v>199512</c:v>
                </c:pt>
                <c:pt idx="21">
                  <c:v>197799</c:v>
                </c:pt>
                <c:pt idx="22">
                  <c:v>206928</c:v>
                </c:pt>
                <c:pt idx="23">
                  <c:v>219713</c:v>
                </c:pt>
                <c:pt idx="24">
                  <c:v>255281</c:v>
                </c:pt>
                <c:pt idx="25">
                  <c:v>256334</c:v>
                </c:pt>
                <c:pt idx="26">
                  <c:v>254557</c:v>
                </c:pt>
                <c:pt idx="27">
                  <c:v>248168</c:v>
                </c:pt>
                <c:pt idx="28">
                  <c:v>244570</c:v>
                </c:pt>
                <c:pt idx="29">
                  <c:v>239777</c:v>
                </c:pt>
                <c:pt idx="30">
                  <c:v>238207</c:v>
                </c:pt>
                <c:pt idx="31">
                  <c:v>237396</c:v>
                </c:pt>
                <c:pt idx="32">
                  <c:v>234008</c:v>
                </c:pt>
                <c:pt idx="33">
                  <c:v>234950</c:v>
                </c:pt>
                <c:pt idx="34">
                  <c:v>236629</c:v>
                </c:pt>
                <c:pt idx="35">
                  <c:v>238605</c:v>
                </c:pt>
                <c:pt idx="36">
                  <c:v>245434</c:v>
                </c:pt>
                <c:pt idx="37">
                  <c:v>239255</c:v>
                </c:pt>
                <c:pt idx="38">
                  <c:v>233747</c:v>
                </c:pt>
                <c:pt idx="39">
                  <c:v>225347</c:v>
                </c:pt>
                <c:pt idx="40">
                  <c:v>217896</c:v>
                </c:pt>
                <c:pt idx="41">
                  <c:v>212529</c:v>
                </c:pt>
                <c:pt idx="42">
                  <c:v>208803</c:v>
                </c:pt>
                <c:pt idx="43">
                  <c:v>204871</c:v>
                </c:pt>
                <c:pt idx="44">
                  <c:v>204958</c:v>
                </c:pt>
                <c:pt idx="45">
                  <c:v>205769</c:v>
                </c:pt>
                <c:pt idx="46">
                  <c:v>208445</c:v>
                </c:pt>
                <c:pt idx="47">
                  <c:v>212299</c:v>
                </c:pt>
                <c:pt idx="48">
                  <c:v>216095</c:v>
                </c:pt>
                <c:pt idx="49">
                  <c:v>213517</c:v>
                </c:pt>
                <c:pt idx="50">
                  <c:v>208011</c:v>
                </c:pt>
                <c:pt idx="51">
                  <c:v>202953</c:v>
                </c:pt>
                <c:pt idx="52">
                  <c:v>198959</c:v>
                </c:pt>
                <c:pt idx="53">
                  <c:v>194410</c:v>
                </c:pt>
                <c:pt idx="54">
                  <c:v>192424</c:v>
                </c:pt>
                <c:pt idx="55">
                  <c:v>189378</c:v>
                </c:pt>
                <c:pt idx="56">
                  <c:v>186464</c:v>
                </c:pt>
                <c:pt idx="57">
                  <c:v>185321</c:v>
                </c:pt>
                <c:pt idx="58">
                  <c:v>186619</c:v>
                </c:pt>
                <c:pt idx="59">
                  <c:v>192002</c:v>
                </c:pt>
                <c:pt idx="60">
                  <c:v>191986</c:v>
                </c:pt>
                <c:pt idx="61">
                  <c:v>190227</c:v>
                </c:pt>
                <c:pt idx="62">
                  <c:v>189071</c:v>
                </c:pt>
                <c:pt idx="63">
                  <c:v>184018</c:v>
                </c:pt>
                <c:pt idx="64">
                  <c:v>179374</c:v>
                </c:pt>
                <c:pt idx="65">
                  <c:v>175993</c:v>
                </c:pt>
                <c:pt idx="66">
                  <c:v>173819</c:v>
                </c:pt>
                <c:pt idx="67">
                  <c:v>172657</c:v>
                </c:pt>
                <c:pt idx="68">
                  <c:v>173176</c:v>
                </c:pt>
                <c:pt idx="69">
                  <c:v>170917</c:v>
                </c:pt>
                <c:pt idx="70">
                  <c:v>170123</c:v>
                </c:pt>
                <c:pt idx="71">
                  <c:v>170883</c:v>
                </c:pt>
                <c:pt idx="72">
                  <c:v>170739</c:v>
                </c:pt>
                <c:pt idx="73">
                  <c:v>168453</c:v>
                </c:pt>
                <c:pt idx="74">
                  <c:v>166331</c:v>
                </c:pt>
                <c:pt idx="75">
                  <c:v>164321</c:v>
                </c:pt>
                <c:pt idx="76">
                  <c:v>160583</c:v>
                </c:pt>
                <c:pt idx="77">
                  <c:v>155886</c:v>
                </c:pt>
                <c:pt idx="78">
                  <c:v>152449</c:v>
                </c:pt>
                <c:pt idx="79">
                  <c:v>150158</c:v>
                </c:pt>
                <c:pt idx="80">
                  <c:v>149987</c:v>
                </c:pt>
                <c:pt idx="81">
                  <c:v>147203</c:v>
                </c:pt>
                <c:pt idx="82">
                  <c:v>145166</c:v>
                </c:pt>
                <c:pt idx="83">
                  <c:v>144811</c:v>
                </c:pt>
                <c:pt idx="84">
                  <c:v>143763</c:v>
                </c:pt>
                <c:pt idx="85">
                  <c:v>141679</c:v>
                </c:pt>
                <c:pt idx="86">
                  <c:v>139366</c:v>
                </c:pt>
                <c:pt idx="87">
                  <c:v>136495</c:v>
                </c:pt>
                <c:pt idx="88">
                  <c:v>134089</c:v>
                </c:pt>
                <c:pt idx="89">
                  <c:v>130993</c:v>
                </c:pt>
                <c:pt idx="90">
                  <c:v>129063</c:v>
                </c:pt>
                <c:pt idx="91">
                  <c:v>127662</c:v>
                </c:pt>
                <c:pt idx="92">
                  <c:v>126760</c:v>
                </c:pt>
                <c:pt idx="93">
                  <c:v>124087</c:v>
                </c:pt>
                <c:pt idx="94">
                  <c:v>122405</c:v>
                </c:pt>
                <c:pt idx="95">
                  <c:v>121764</c:v>
                </c:pt>
                <c:pt idx="96">
                  <c:v>121284</c:v>
                </c:pt>
                <c:pt idx="97">
                  <c:v>119133</c:v>
                </c:pt>
                <c:pt idx="98">
                  <c:v>116968</c:v>
                </c:pt>
                <c:pt idx="99">
                  <c:v>114668</c:v>
                </c:pt>
                <c:pt idx="100">
                  <c:v>112952</c:v>
                </c:pt>
                <c:pt idx="101">
                  <c:v>111431</c:v>
                </c:pt>
                <c:pt idx="102">
                  <c:v>110187</c:v>
                </c:pt>
                <c:pt idx="103">
                  <c:v>109389</c:v>
                </c:pt>
                <c:pt idx="104">
                  <c:v>109600</c:v>
                </c:pt>
                <c:pt idx="105">
                  <c:v>108494</c:v>
                </c:pt>
                <c:pt idx="106">
                  <c:v>107799</c:v>
                </c:pt>
                <c:pt idx="107">
                  <c:v>107523</c:v>
                </c:pt>
                <c:pt idx="108">
                  <c:v>109149</c:v>
                </c:pt>
                <c:pt idx="109">
                  <c:v>109993</c:v>
                </c:pt>
                <c:pt idx="110">
                  <c:v>110767</c:v>
                </c:pt>
                <c:pt idx="111">
                  <c:v>112182</c:v>
                </c:pt>
                <c:pt idx="112">
                  <c:v>113957</c:v>
                </c:pt>
                <c:pt idx="113">
                  <c:v>115578</c:v>
                </c:pt>
                <c:pt idx="114">
                  <c:v>118125</c:v>
                </c:pt>
                <c:pt idx="115">
                  <c:v>119765</c:v>
                </c:pt>
                <c:pt idx="116">
                  <c:v>125814</c:v>
                </c:pt>
                <c:pt idx="117">
                  <c:v>129604</c:v>
                </c:pt>
                <c:pt idx="118">
                  <c:v>134610</c:v>
                </c:pt>
                <c:pt idx="119">
                  <c:v>140116</c:v>
                </c:pt>
                <c:pt idx="120">
                  <c:v>149436</c:v>
                </c:pt>
                <c:pt idx="121">
                  <c:v>157312</c:v>
                </c:pt>
                <c:pt idx="122">
                  <c:v>164837</c:v>
                </c:pt>
                <c:pt idx="123">
                  <c:v>168063</c:v>
                </c:pt>
                <c:pt idx="124">
                  <c:v>170067</c:v>
                </c:pt>
                <c:pt idx="125">
                  <c:v>172379</c:v>
                </c:pt>
                <c:pt idx="126">
                  <c:v>174485</c:v>
                </c:pt>
                <c:pt idx="127">
                  <c:v>175672</c:v>
                </c:pt>
                <c:pt idx="128">
                  <c:v>182011</c:v>
                </c:pt>
                <c:pt idx="129">
                  <c:v>182700</c:v>
                </c:pt>
                <c:pt idx="130">
                  <c:v>183340</c:v>
                </c:pt>
                <c:pt idx="131">
                  <c:v>184694</c:v>
                </c:pt>
                <c:pt idx="132">
                  <c:v>187812</c:v>
                </c:pt>
                <c:pt idx="133">
                  <c:v>188823</c:v>
                </c:pt>
                <c:pt idx="134">
                  <c:v>188500</c:v>
                </c:pt>
                <c:pt idx="135">
                  <c:v>186448</c:v>
                </c:pt>
                <c:pt idx="136">
                  <c:v>184693</c:v>
                </c:pt>
                <c:pt idx="137">
                  <c:v>184565</c:v>
                </c:pt>
                <c:pt idx="138">
                  <c:v>184139</c:v>
                </c:pt>
                <c:pt idx="139">
                  <c:v>185001</c:v>
                </c:pt>
                <c:pt idx="140">
                  <c:v>190095</c:v>
                </c:pt>
                <c:pt idx="141">
                  <c:v>188354</c:v>
                </c:pt>
                <c:pt idx="142">
                  <c:v>187338</c:v>
                </c:pt>
                <c:pt idx="143">
                  <c:v>188566</c:v>
                </c:pt>
                <c:pt idx="144">
                  <c:v>191751</c:v>
                </c:pt>
                <c:pt idx="145">
                  <c:v>193357</c:v>
                </c:pt>
                <c:pt idx="146">
                  <c:v>194922</c:v>
                </c:pt>
                <c:pt idx="147">
                  <c:v>190168</c:v>
                </c:pt>
                <c:pt idx="148">
                  <c:v>197122</c:v>
                </c:pt>
                <c:pt idx="149">
                  <c:v>198201</c:v>
                </c:pt>
                <c:pt idx="150">
                  <c:v>197985</c:v>
                </c:pt>
                <c:pt idx="151">
                  <c:v>204142</c:v>
                </c:pt>
                <c:pt idx="152">
                  <c:v>204917</c:v>
                </c:pt>
                <c:pt idx="153">
                  <c:v>206915</c:v>
                </c:pt>
                <c:pt idx="154">
                  <c:v>209697</c:v>
                </c:pt>
                <c:pt idx="155">
                  <c:v>214275</c:v>
                </c:pt>
                <c:pt idx="156">
                  <c:v>215845</c:v>
                </c:pt>
                <c:pt idx="157">
                  <c:v>214211</c:v>
                </c:pt>
                <c:pt idx="158">
                  <c:v>214088</c:v>
                </c:pt>
                <c:pt idx="159">
                  <c:v>214333</c:v>
                </c:pt>
                <c:pt idx="160">
                  <c:v>213999</c:v>
                </c:pt>
                <c:pt idx="161">
                  <c:v>215655</c:v>
                </c:pt>
                <c:pt idx="162">
                  <c:v>212476</c:v>
                </c:pt>
                <c:pt idx="163">
                  <c:v>210023</c:v>
                </c:pt>
                <c:pt idx="164">
                  <c:v>213267</c:v>
                </c:pt>
                <c:pt idx="165">
                  <c:v>212763</c:v>
                </c:pt>
                <c:pt idx="166">
                  <c:v>212548</c:v>
                </c:pt>
                <c:pt idx="167">
                  <c:v>213880</c:v>
                </c:pt>
                <c:pt idx="168" formatCode="General">
                  <c:v>216522</c:v>
                </c:pt>
                <c:pt idx="169" formatCode="General">
                  <c:v>216287</c:v>
                </c:pt>
                <c:pt idx="170" formatCode="General">
                  <c:v>214346</c:v>
                </c:pt>
                <c:pt idx="171" formatCode="General">
                  <c:v>212746</c:v>
                </c:pt>
                <c:pt idx="172" formatCode="General">
                  <c:v>210981</c:v>
                </c:pt>
                <c:pt idx="173" formatCode="General">
                  <c:v>209363</c:v>
                </c:pt>
                <c:pt idx="174" formatCode="General">
                  <c:v>208300</c:v>
                </c:pt>
                <c:pt idx="175" formatCode="General">
                  <c:v>206856</c:v>
                </c:pt>
                <c:pt idx="176" formatCode="General">
                  <c:v>207561</c:v>
                </c:pt>
                <c:pt idx="177" formatCode="General">
                  <c:v>204560</c:v>
                </c:pt>
                <c:pt idx="178" formatCode="General">
                  <c:v>203012</c:v>
                </c:pt>
                <c:pt idx="179" formatCode="General">
                  <c:v>203408</c:v>
                </c:pt>
                <c:pt idx="180" formatCode="General">
                  <c:v>204025</c:v>
                </c:pt>
                <c:pt idx="181" formatCode="General">
                  <c:v>203587</c:v>
                </c:pt>
                <c:pt idx="182" formatCode="General">
                  <c:v>201843</c:v>
                </c:pt>
                <c:pt idx="183" formatCode="General">
                  <c:v>196142</c:v>
                </c:pt>
                <c:pt idx="184" formatCode="General">
                  <c:v>192293</c:v>
                </c:pt>
                <c:pt idx="185" formatCode="General">
                  <c:v>189817</c:v>
                </c:pt>
                <c:pt idx="186" formatCode="General">
                  <c:v>187239</c:v>
                </c:pt>
                <c:pt idx="187" formatCode="General">
                  <c:v>185021</c:v>
                </c:pt>
                <c:pt idx="188" formatCode="General">
                  <c:v>185229</c:v>
                </c:pt>
                <c:pt idx="189" formatCode="General">
                  <c:v>180101</c:v>
                </c:pt>
                <c:pt idx="190" formatCode="General">
                  <c:v>175208</c:v>
                </c:pt>
                <c:pt idx="191" formatCode="General">
                  <c:v>172908</c:v>
                </c:pt>
                <c:pt idx="192" formatCode="General">
                  <c:v>170236</c:v>
                </c:pt>
                <c:pt idx="193" formatCode="General">
                  <c:v>168249</c:v>
                </c:pt>
                <c:pt idx="194" formatCode="General">
                  <c:v>165137</c:v>
                </c:pt>
                <c:pt idx="195" formatCode="General">
                  <c:v>160043</c:v>
                </c:pt>
                <c:pt idx="196" formatCode="General">
                  <c:v>155936</c:v>
                </c:pt>
                <c:pt idx="197" formatCode="General">
                  <c:v>151932</c:v>
                </c:pt>
                <c:pt idx="198" formatCode="General">
                  <c:v>147812</c:v>
                </c:pt>
                <c:pt idx="199" formatCode="General">
                  <c:v>147604</c:v>
                </c:pt>
                <c:pt idx="200" formatCode="General">
                  <c:v>146278</c:v>
                </c:pt>
                <c:pt idx="201" formatCode="General">
                  <c:v>142176</c:v>
                </c:pt>
                <c:pt idx="202" formatCode="General">
                  <c:v>138591</c:v>
                </c:pt>
                <c:pt idx="203" formatCode="General">
                  <c:v>137322</c:v>
                </c:pt>
                <c:pt idx="204" formatCode="General">
                  <c:v>134565</c:v>
                </c:pt>
                <c:pt idx="205" formatCode="General">
                  <c:v>130458</c:v>
                </c:pt>
                <c:pt idx="206" formatCode="General">
                  <c:v>126232</c:v>
                </c:pt>
                <c:pt idx="207" formatCode="General">
                  <c:v>122297</c:v>
                </c:pt>
                <c:pt idx="208" formatCode="General">
                  <c:v>116022</c:v>
                </c:pt>
                <c:pt idx="209" formatCode="General">
                  <c:v>105654</c:v>
                </c:pt>
                <c:pt idx="210" formatCode="General">
                  <c:v>100965</c:v>
                </c:pt>
                <c:pt idx="211" formatCode="General">
                  <c:v>97976</c:v>
                </c:pt>
                <c:pt idx="212" formatCode="General">
                  <c:v>95183</c:v>
                </c:pt>
                <c:pt idx="213" formatCode="General">
                  <c:v>91519</c:v>
                </c:pt>
                <c:pt idx="214" formatCode="General">
                  <c:v>88610</c:v>
                </c:pt>
                <c:pt idx="215" formatCode="General">
                  <c:v>86809</c:v>
                </c:pt>
                <c:pt idx="216" formatCode="General">
                  <c:v>85034</c:v>
                </c:pt>
                <c:pt idx="217" formatCode="General">
                  <c:v>83198</c:v>
                </c:pt>
                <c:pt idx="218" formatCode="General">
                  <c:v>81209</c:v>
                </c:pt>
                <c:pt idx="219" formatCode="General">
                  <c:v>78819</c:v>
                </c:pt>
                <c:pt idx="220" formatCode="General">
                  <c:v>76453</c:v>
                </c:pt>
                <c:pt idx="221" formatCode="General">
                  <c:v>74290</c:v>
                </c:pt>
                <c:pt idx="222" formatCode="General">
                  <c:v>72718</c:v>
                </c:pt>
                <c:pt idx="223" formatCode="General">
                  <c:v>71742</c:v>
                </c:pt>
                <c:pt idx="224" formatCode="General">
                  <c:v>70589</c:v>
                </c:pt>
                <c:pt idx="225" formatCode="General">
                  <c:v>68700</c:v>
                </c:pt>
                <c:pt idx="226" formatCode="General">
                  <c:v>67003</c:v>
                </c:pt>
                <c:pt idx="227" formatCode="General">
                  <c:v>66448</c:v>
                </c:pt>
                <c:pt idx="228" formatCode="General">
                  <c:v>66335</c:v>
                </c:pt>
                <c:pt idx="229" formatCode="General">
                  <c:v>65365</c:v>
                </c:pt>
                <c:pt idx="230" formatCode="General">
                  <c:v>63789</c:v>
                </c:pt>
                <c:pt idx="231" formatCode="General">
                  <c:v>62458</c:v>
                </c:pt>
                <c:pt idx="232" formatCode="General">
                  <c:v>61307</c:v>
                </c:pt>
                <c:pt idx="233" formatCode="General">
                  <c:v>60179</c:v>
                </c:pt>
                <c:pt idx="234" formatCode="General">
                  <c:v>59436</c:v>
                </c:pt>
                <c:pt idx="235" formatCode="General">
                  <c:v>58827</c:v>
                </c:pt>
                <c:pt idx="236" formatCode="General">
                  <c:v>58340</c:v>
                </c:pt>
                <c:pt idx="237" formatCode="General">
                  <c:v>57619</c:v>
                </c:pt>
                <c:pt idx="238" formatCode="General">
                  <c:v>57149</c:v>
                </c:pt>
                <c:pt idx="239" formatCode="General">
                  <c:v>57364</c:v>
                </c:pt>
                <c:pt idx="240" formatCode="General">
                  <c:v>58137</c:v>
                </c:pt>
                <c:pt idx="241" formatCode="General">
                  <c:v>58549</c:v>
                </c:pt>
                <c:pt idx="242" formatCode="General">
                  <c:v>59331</c:v>
                </c:pt>
                <c:pt idx="243" formatCode="General">
                  <c:v>60647</c:v>
                </c:pt>
                <c:pt idx="244" formatCode="General">
                  <c:v>62664</c:v>
                </c:pt>
                <c:pt idx="245" formatCode="General">
                  <c:v>64977</c:v>
                </c:pt>
                <c:pt idx="246" formatCode="General">
                  <c:v>66996</c:v>
                </c:pt>
                <c:pt idx="247" formatCode="General">
                  <c:v>70084</c:v>
                </c:pt>
                <c:pt idx="248" formatCode="General">
                  <c:v>72700</c:v>
                </c:pt>
                <c:pt idx="249" formatCode="General">
                  <c:v>74476</c:v>
                </c:pt>
                <c:pt idx="250" formatCode="General">
                  <c:v>76472</c:v>
                </c:pt>
                <c:pt idx="251" formatCode="General">
                  <c:v>79667</c:v>
                </c:pt>
                <c:pt idx="252" formatCode="General">
                  <c:v>83593</c:v>
                </c:pt>
                <c:pt idx="253" formatCode="General">
                  <c:v>85524</c:v>
                </c:pt>
                <c:pt idx="254" formatCode="General">
                  <c:v>89361</c:v>
                </c:pt>
                <c:pt idx="255" formatCode="General">
                  <c:v>93863</c:v>
                </c:pt>
                <c:pt idx="256" formatCode="General">
                  <c:v>95453</c:v>
                </c:pt>
                <c:pt idx="257" formatCode="General">
                  <c:v>96422</c:v>
                </c:pt>
                <c:pt idx="258" formatCode="General">
                  <c:v>96669</c:v>
                </c:pt>
                <c:pt idx="259" formatCode="General">
                  <c:v>96156</c:v>
                </c:pt>
                <c:pt idx="260" formatCode="General">
                  <c:v>95768</c:v>
                </c:pt>
                <c:pt idx="261" formatCode="General">
                  <c:v>94228</c:v>
                </c:pt>
                <c:pt idx="262" formatCode="General">
                  <c:v>92941</c:v>
                </c:pt>
                <c:pt idx="263" formatCode="General">
                  <c:v>92693</c:v>
                </c:pt>
                <c:pt idx="264" formatCode="General">
                  <c:v>92469</c:v>
                </c:pt>
                <c:pt idx="265" formatCode="General">
                  <c:v>91595</c:v>
                </c:pt>
                <c:pt idx="266" formatCode="General">
                  <c:v>90108</c:v>
                </c:pt>
                <c:pt idx="267" formatCode="General">
                  <c:v>88066</c:v>
                </c:pt>
                <c:pt idx="268" formatCode="General">
                  <c:v>85552</c:v>
                </c:pt>
                <c:pt idx="269" formatCode="General">
                  <c:v>83035</c:v>
                </c:pt>
                <c:pt idx="270" formatCode="General">
                  <c:v>80971</c:v>
                </c:pt>
                <c:pt idx="271" formatCode="General">
                  <c:v>79589</c:v>
                </c:pt>
                <c:pt idx="272" formatCode="General">
                  <c:v>78091</c:v>
                </c:pt>
                <c:pt idx="273" formatCode="General">
                  <c:v>76104</c:v>
                </c:pt>
                <c:pt idx="274" formatCode="General">
                  <c:v>74253</c:v>
                </c:pt>
                <c:pt idx="275" formatCode="General">
                  <c:v>73275</c:v>
                </c:pt>
                <c:pt idx="276" formatCode="General">
                  <c:v>74215</c:v>
                </c:pt>
                <c:pt idx="277" formatCode="General">
                  <c:v>73852</c:v>
                </c:pt>
                <c:pt idx="278" formatCode="General">
                  <c:v>73014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647104"/>
        <c:axId val="271831040"/>
      </c:areaChart>
      <c:lineChart>
        <c:grouping val="standard"/>
        <c:varyColors val="0"/>
        <c:ser>
          <c:idx val="3"/>
          <c:order val="3"/>
          <c:tx>
            <c:strRef>
              <c:f>Hárok2!$A$24</c:f>
              <c:strCache>
                <c:ptCount val="1"/>
                <c:pt idx="0">
                  <c:v>Podiel dlhodobo nezamestnaných osôb</c:v>
                </c:pt>
              </c:strCache>
            </c:strRef>
          </c:tx>
          <c:marker>
            <c:symbol val="none"/>
          </c:marker>
          <c:cat>
            <c:numRef>
              <c:f>Hárok2!$B$19:$JT$19</c:f>
              <c:numCache>
                <c:formatCode>General</c:formatCode>
                <c:ptCount val="279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  <c:pt idx="276">
                  <c:v>2023</c:v>
                </c:pt>
              </c:numCache>
            </c:numRef>
          </c:cat>
          <c:val>
            <c:numRef>
              <c:f>Hárok2!$B$24:$JT$24</c:f>
              <c:numCache>
                <c:formatCode>0%</c:formatCode>
                <c:ptCount val="279"/>
                <c:pt idx="0">
                  <c:v>0.4373938649420096</c:v>
                </c:pt>
                <c:pt idx="1">
                  <c:v>0.44512185196907356</c:v>
                </c:pt>
                <c:pt idx="2">
                  <c:v>0.45950932810574169</c:v>
                </c:pt>
                <c:pt idx="3">
                  <c:v>0.47941949229101422</c:v>
                </c:pt>
                <c:pt idx="4">
                  <c:v>0.49045245928965009</c:v>
                </c:pt>
                <c:pt idx="5">
                  <c:v>0.4995865345303791</c:v>
                </c:pt>
                <c:pt idx="6">
                  <c:v>0.49897848444237269</c:v>
                </c:pt>
                <c:pt idx="7">
                  <c:v>0.45716175248203572</c:v>
                </c:pt>
                <c:pt idx="8">
                  <c:v>0.45205792537758788</c:v>
                </c:pt>
                <c:pt idx="9">
                  <c:v>0.45421926392012585</c:v>
                </c:pt>
                <c:pt idx="10">
                  <c:v>0.44986709085961862</c:v>
                </c:pt>
                <c:pt idx="11">
                  <c:v>0.43596704422731031</c:v>
                </c:pt>
                <c:pt idx="12">
                  <c:v>0.40480120350928478</c:v>
                </c:pt>
                <c:pt idx="13">
                  <c:v>0.40664800785533567</c:v>
                </c:pt>
                <c:pt idx="14">
                  <c:v>0.41272792959329824</c:v>
                </c:pt>
                <c:pt idx="15">
                  <c:v>0.4192801308642784</c:v>
                </c:pt>
                <c:pt idx="16">
                  <c:v>0.40957776418565944</c:v>
                </c:pt>
                <c:pt idx="17">
                  <c:v>0.40713195542824793</c:v>
                </c:pt>
                <c:pt idx="18">
                  <c:v>0.40717213235135735</c:v>
                </c:pt>
                <c:pt idx="19">
                  <c:v>0.40061959631403415</c:v>
                </c:pt>
                <c:pt idx="20">
                  <c:v>0.40092840994724943</c:v>
                </c:pt>
                <c:pt idx="21">
                  <c:v>0.39615737421238789</c:v>
                </c:pt>
                <c:pt idx="22">
                  <c:v>0.40330081117005728</c:v>
                </c:pt>
                <c:pt idx="23">
                  <c:v>0.41171587476482802</c:v>
                </c:pt>
                <c:pt idx="24">
                  <c:v>0.45266922719551161</c:v>
                </c:pt>
                <c:pt idx="25">
                  <c:v>0.45757586576222775</c:v>
                </c:pt>
                <c:pt idx="26">
                  <c:v>0.46600482559395445</c:v>
                </c:pt>
                <c:pt idx="27">
                  <c:v>0.47629265259355791</c:v>
                </c:pt>
                <c:pt idx="28">
                  <c:v>0.47934976049171718</c:v>
                </c:pt>
                <c:pt idx="29">
                  <c:v>0.47293480447654623</c:v>
                </c:pt>
                <c:pt idx="30">
                  <c:v>0.47172692130986515</c:v>
                </c:pt>
                <c:pt idx="31">
                  <c:v>0.48191763413836991</c:v>
                </c:pt>
                <c:pt idx="32">
                  <c:v>0.48646974324006875</c:v>
                </c:pt>
                <c:pt idx="33">
                  <c:v>0.49087919503751326</c:v>
                </c:pt>
                <c:pt idx="34">
                  <c:v>0.4848547560553314</c:v>
                </c:pt>
                <c:pt idx="35">
                  <c:v>0.47335030164042396</c:v>
                </c:pt>
                <c:pt idx="36">
                  <c:v>0.4820058406144625</c:v>
                </c:pt>
                <c:pt idx="37">
                  <c:v>0.4829190509350369</c:v>
                </c:pt>
                <c:pt idx="38">
                  <c:v>0.48827090348509788</c:v>
                </c:pt>
                <c:pt idx="39">
                  <c:v>0.50000998480091419</c:v>
                </c:pt>
                <c:pt idx="40">
                  <c:v>0.50309737271679877</c:v>
                </c:pt>
                <c:pt idx="41">
                  <c:v>0.49698110560284353</c:v>
                </c:pt>
                <c:pt idx="42">
                  <c:v>0.49389850153158377</c:v>
                </c:pt>
                <c:pt idx="43">
                  <c:v>0.4930057393124857</c:v>
                </c:pt>
                <c:pt idx="44">
                  <c:v>0.50279537922220019</c:v>
                </c:pt>
                <c:pt idx="45">
                  <c:v>0.50548303256901694</c:v>
                </c:pt>
                <c:pt idx="46">
                  <c:v>0.49602598576969753</c:v>
                </c:pt>
                <c:pt idx="47">
                  <c:v>0.46945540263232383</c:v>
                </c:pt>
                <c:pt idx="48">
                  <c:v>0.46052323128135403</c:v>
                </c:pt>
                <c:pt idx="49">
                  <c:v>0.45781275126772947</c:v>
                </c:pt>
                <c:pt idx="50">
                  <c:v>0.45918847144683078</c:v>
                </c:pt>
                <c:pt idx="51">
                  <c:v>0.47008044174632474</c:v>
                </c:pt>
                <c:pt idx="52">
                  <c:v>0.48435149254821386</c:v>
                </c:pt>
                <c:pt idx="53">
                  <c:v>0.48669298612345446</c:v>
                </c:pt>
                <c:pt idx="54">
                  <c:v>0.49076612707829093</c:v>
                </c:pt>
                <c:pt idx="55">
                  <c:v>0.49655595556173193</c:v>
                </c:pt>
                <c:pt idx="56">
                  <c:v>0.49093891435477122</c:v>
                </c:pt>
                <c:pt idx="57">
                  <c:v>0.49985030465026581</c:v>
                </c:pt>
                <c:pt idx="58">
                  <c:v>0.50224858504657299</c:v>
                </c:pt>
                <c:pt idx="59">
                  <c:v>0.50110790672182282</c:v>
                </c:pt>
                <c:pt idx="60">
                  <c:v>0.49369464816548203</c:v>
                </c:pt>
                <c:pt idx="61">
                  <c:v>0.50138507075589811</c:v>
                </c:pt>
                <c:pt idx="62">
                  <c:v>0.51295748663827012</c:v>
                </c:pt>
                <c:pt idx="63">
                  <c:v>0.53465783792735755</c:v>
                </c:pt>
                <c:pt idx="64">
                  <c:v>0.54232337921880813</c:v>
                </c:pt>
                <c:pt idx="65">
                  <c:v>0.54077647528768302</c:v>
                </c:pt>
                <c:pt idx="66">
                  <c:v>0.5390873114331084</c:v>
                </c:pt>
                <c:pt idx="67">
                  <c:v>0.54182710563395753</c:v>
                </c:pt>
                <c:pt idx="68">
                  <c:v>0.52830096583871777</c:v>
                </c:pt>
                <c:pt idx="69">
                  <c:v>0.53041103542445733</c:v>
                </c:pt>
                <c:pt idx="70">
                  <c:v>0.52733658185785848</c:v>
                </c:pt>
                <c:pt idx="71">
                  <c:v>0.51188015600567949</c:v>
                </c:pt>
                <c:pt idx="72">
                  <c:v>0.49866527255309706</c:v>
                </c:pt>
                <c:pt idx="73">
                  <c:v>0.49945444949803425</c:v>
                </c:pt>
                <c:pt idx="74">
                  <c:v>0.50515232226538176</c:v>
                </c:pt>
                <c:pt idx="75">
                  <c:v>0.52071337805677997</c:v>
                </c:pt>
                <c:pt idx="76">
                  <c:v>0.53061784201378559</c:v>
                </c:pt>
                <c:pt idx="77">
                  <c:v>0.52568110311896166</c:v>
                </c:pt>
                <c:pt idx="78">
                  <c:v>0.52325936604369394</c:v>
                </c:pt>
                <c:pt idx="79">
                  <c:v>0.53254316153835246</c:v>
                </c:pt>
                <c:pt idx="80">
                  <c:v>0.53584009145796863</c:v>
                </c:pt>
                <c:pt idx="81">
                  <c:v>0.54313640120432138</c:v>
                </c:pt>
                <c:pt idx="82">
                  <c:v>0.54003199285740855</c:v>
                </c:pt>
                <c:pt idx="83">
                  <c:v>0.52959548268888268</c:v>
                </c:pt>
                <c:pt idx="84">
                  <c:v>0.51536084543799021</c:v>
                </c:pt>
                <c:pt idx="85">
                  <c:v>0.51799352869129667</c:v>
                </c:pt>
                <c:pt idx="86">
                  <c:v>0.5268438362378558</c:v>
                </c:pt>
                <c:pt idx="87">
                  <c:v>0.53879250794402667</c:v>
                </c:pt>
                <c:pt idx="88">
                  <c:v>0.54205188116730607</c:v>
                </c:pt>
                <c:pt idx="89">
                  <c:v>0.53179362057136359</c:v>
                </c:pt>
                <c:pt idx="90">
                  <c:v>0.52483408699046818</c:v>
                </c:pt>
                <c:pt idx="91">
                  <c:v>0.52763139948667714</c:v>
                </c:pt>
                <c:pt idx="92">
                  <c:v>0.51685402421173232</c:v>
                </c:pt>
                <c:pt idx="93">
                  <c:v>0.52039656611322427</c:v>
                </c:pt>
                <c:pt idx="94">
                  <c:v>0.51927474196408496</c:v>
                </c:pt>
                <c:pt idx="95">
                  <c:v>0.50747898424182813</c:v>
                </c:pt>
                <c:pt idx="96">
                  <c:v>0.50031144680447326</c:v>
                </c:pt>
                <c:pt idx="97">
                  <c:v>0.50263483210065096</c:v>
                </c:pt>
                <c:pt idx="98">
                  <c:v>0.50948910832436767</c:v>
                </c:pt>
                <c:pt idx="99">
                  <c:v>0.51359365062302365</c:v>
                </c:pt>
                <c:pt idx="100">
                  <c:v>0.50819760640691081</c:v>
                </c:pt>
                <c:pt idx="101">
                  <c:v>0.49987663569848867</c:v>
                </c:pt>
                <c:pt idx="102">
                  <c:v>0.49022111491747117</c:v>
                </c:pt>
                <c:pt idx="103">
                  <c:v>0.4920008095891335</c:v>
                </c:pt>
                <c:pt idx="104">
                  <c:v>0.47931636191883986</c:v>
                </c:pt>
                <c:pt idx="105">
                  <c:v>0.475446330753657</c:v>
                </c:pt>
                <c:pt idx="106">
                  <c:v>0.4582706287463334</c:v>
                </c:pt>
                <c:pt idx="107">
                  <c:v>0.43259064355718629</c:v>
                </c:pt>
                <c:pt idx="108">
                  <c:v>0.40505817081995804</c:v>
                </c:pt>
                <c:pt idx="109">
                  <c:v>0.37979959117151457</c:v>
                </c:pt>
                <c:pt idx="110">
                  <c:v>0.35529232141081529</c:v>
                </c:pt>
                <c:pt idx="111">
                  <c:v>0.34448852748980496</c:v>
                </c:pt>
                <c:pt idx="112">
                  <c:v>0.33822560443539529</c:v>
                </c:pt>
                <c:pt idx="113">
                  <c:v>0.33152242504904944</c:v>
                </c:pt>
                <c:pt idx="114">
                  <c:v>0.33194047130629289</c:v>
                </c:pt>
                <c:pt idx="115">
                  <c:v>0.33732723826262317</c:v>
                </c:pt>
                <c:pt idx="116">
                  <c:v>0.34186636088701461</c:v>
                </c:pt>
                <c:pt idx="117">
                  <c:v>0.35124748632724634</c:v>
                </c:pt>
                <c:pt idx="118">
                  <c:v>0.36048557495320194</c:v>
                </c:pt>
                <c:pt idx="119">
                  <c:v>0.36916056519115908</c:v>
                </c:pt>
                <c:pt idx="120">
                  <c:v>0.3817021243987852</c:v>
                </c:pt>
                <c:pt idx="121">
                  <c:v>0.3970469832536187</c:v>
                </c:pt>
                <c:pt idx="122">
                  <c:v>0.41864747280545134</c:v>
                </c:pt>
                <c:pt idx="123">
                  <c:v>0.43863728898493531</c:v>
                </c:pt>
                <c:pt idx="124">
                  <c:v>0.45331737574001563</c:v>
                </c:pt>
                <c:pt idx="125">
                  <c:v>0.45751906340489795</c:v>
                </c:pt>
                <c:pt idx="126">
                  <c:v>0.46454015888905453</c:v>
                </c:pt>
                <c:pt idx="127">
                  <c:v>0.47392971125337563</c:v>
                </c:pt>
                <c:pt idx="128">
                  <c:v>0.48277883434525087</c:v>
                </c:pt>
                <c:pt idx="129">
                  <c:v>0.48824158204168894</c:v>
                </c:pt>
                <c:pt idx="130">
                  <c:v>0.48984586447081202</c:v>
                </c:pt>
                <c:pt idx="131">
                  <c:v>0.48449538179843604</c:v>
                </c:pt>
                <c:pt idx="132">
                  <c:v>0.47955632384069941</c:v>
                </c:pt>
                <c:pt idx="133">
                  <c:v>0.47749497401661417</c:v>
                </c:pt>
                <c:pt idx="134">
                  <c:v>0.48027557881487859</c:v>
                </c:pt>
                <c:pt idx="135">
                  <c:v>0.48495441717711624</c:v>
                </c:pt>
                <c:pt idx="136">
                  <c:v>0.48601374678960885</c:v>
                </c:pt>
                <c:pt idx="137">
                  <c:v>0.4819130825308629</c:v>
                </c:pt>
                <c:pt idx="138">
                  <c:v>0.47666493229478107</c:v>
                </c:pt>
                <c:pt idx="139">
                  <c:v>0.48149757951173805</c:v>
                </c:pt>
                <c:pt idx="140">
                  <c:v>0.48672543712985744</c:v>
                </c:pt>
                <c:pt idx="141">
                  <c:v>0.48280422941364948</c:v>
                </c:pt>
                <c:pt idx="142">
                  <c:v>0.47653908964647107</c:v>
                </c:pt>
                <c:pt idx="143">
                  <c:v>0.47165082541270636</c:v>
                </c:pt>
                <c:pt idx="144">
                  <c:v>0.46897332674613695</c:v>
                </c:pt>
                <c:pt idx="145">
                  <c:v>0.46953989912603417</c:v>
                </c:pt>
                <c:pt idx="146">
                  <c:v>0.4772774017884252</c:v>
                </c:pt>
                <c:pt idx="147">
                  <c:v>0.49836862946530358</c:v>
                </c:pt>
                <c:pt idx="148">
                  <c:v>0.5024866617553716</c:v>
                </c:pt>
                <c:pt idx="149">
                  <c:v>0.50084147007095636</c:v>
                </c:pt>
                <c:pt idx="150">
                  <c:v>0.49607246213402489</c:v>
                </c:pt>
                <c:pt idx="151">
                  <c:v>0.51244963789489539</c:v>
                </c:pt>
                <c:pt idx="152">
                  <c:v>0.50908779234717449</c:v>
                </c:pt>
                <c:pt idx="153">
                  <c:v>0.50413954077654766</c:v>
                </c:pt>
                <c:pt idx="154">
                  <c:v>0.5000298066857588</c:v>
                </c:pt>
                <c:pt idx="155">
                  <c:v>0.50316067797246966</c:v>
                </c:pt>
                <c:pt idx="156">
                  <c:v>0.49569628741634858</c:v>
                </c:pt>
                <c:pt idx="157">
                  <c:v>0.49008105826448833</c:v>
                </c:pt>
                <c:pt idx="158">
                  <c:v>0.49628403595884851</c:v>
                </c:pt>
                <c:pt idx="159">
                  <c:v>0.50781266658927049</c:v>
                </c:pt>
                <c:pt idx="160">
                  <c:v>0.5151612173268304</c:v>
                </c:pt>
                <c:pt idx="161">
                  <c:v>0.51571378010751656</c:v>
                </c:pt>
                <c:pt idx="162">
                  <c:v>0.51713932455192424</c:v>
                </c:pt>
                <c:pt idx="163">
                  <c:v>0.52216860220828265</c:v>
                </c:pt>
                <c:pt idx="164">
                  <c:v>0.52464464769814367</c:v>
                </c:pt>
                <c:pt idx="165">
                  <c:v>0.52859716028372317</c:v>
                </c:pt>
                <c:pt idx="166">
                  <c:v>0.53195381931670005</c:v>
                </c:pt>
                <c:pt idx="167">
                  <c:v>0.53620674094204712</c:v>
                </c:pt>
                <c:pt idx="168">
                  <c:v>0.53844585252310229</c:v>
                </c:pt>
                <c:pt idx="169">
                  <c:v>0.53819337308025361</c:v>
                </c:pt>
                <c:pt idx="170">
                  <c:v>0.53962076049303154</c:v>
                </c:pt>
                <c:pt idx="171">
                  <c:v>0.54512237618891435</c:v>
                </c:pt>
                <c:pt idx="172">
                  <c:v>0.54775219639852946</c:v>
                </c:pt>
                <c:pt idx="173">
                  <c:v>0.54404729422464759</c:v>
                </c:pt>
                <c:pt idx="174">
                  <c:v>0.54244509143181541</c:v>
                </c:pt>
                <c:pt idx="175">
                  <c:v>0.54340265007828348</c:v>
                </c:pt>
                <c:pt idx="176">
                  <c:v>0.54907412306227188</c:v>
                </c:pt>
                <c:pt idx="177">
                  <c:v>0.54407438733117364</c:v>
                </c:pt>
                <c:pt idx="178">
                  <c:v>0.54278671080001495</c:v>
                </c:pt>
                <c:pt idx="179">
                  <c:v>0.54422962697389188</c:v>
                </c:pt>
                <c:pt idx="180">
                  <c:v>0.53725145290277732</c:v>
                </c:pt>
                <c:pt idx="181">
                  <c:v>0.54106625561431954</c:v>
                </c:pt>
                <c:pt idx="182">
                  <c:v>0.54632634556305915</c:v>
                </c:pt>
                <c:pt idx="183">
                  <c:v>0.54487370026418358</c:v>
                </c:pt>
                <c:pt idx="184">
                  <c:v>0.54606664356992352</c:v>
                </c:pt>
                <c:pt idx="185">
                  <c:v>0.53644261312894947</c:v>
                </c:pt>
                <c:pt idx="186">
                  <c:v>0.53219961287131812</c:v>
                </c:pt>
                <c:pt idx="187">
                  <c:v>0.53324629435889459</c:v>
                </c:pt>
                <c:pt idx="188">
                  <c:v>0.53053385920140228</c:v>
                </c:pt>
                <c:pt idx="189">
                  <c:v>0.52324672645765968</c:v>
                </c:pt>
                <c:pt idx="190">
                  <c:v>0.5198572238162068</c:v>
                </c:pt>
                <c:pt idx="191">
                  <c:v>0.51710185149187005</c:v>
                </c:pt>
                <c:pt idx="192">
                  <c:v>0.51464555312697446</c:v>
                </c:pt>
                <c:pt idx="193">
                  <c:v>0.51598251935904316</c:v>
                </c:pt>
                <c:pt idx="194">
                  <c:v>0.51982019699006232</c:v>
                </c:pt>
                <c:pt idx="195">
                  <c:v>0.51696314074093219</c:v>
                </c:pt>
                <c:pt idx="196">
                  <c:v>0.51589339120768596</c:v>
                </c:pt>
                <c:pt idx="197">
                  <c:v>0.50740915147932553</c:v>
                </c:pt>
                <c:pt idx="198">
                  <c:v>0.49659834234282663</c:v>
                </c:pt>
                <c:pt idx="199">
                  <c:v>0.50082620512281106</c:v>
                </c:pt>
                <c:pt idx="200">
                  <c:v>0.49738349852938674</c:v>
                </c:pt>
                <c:pt idx="201">
                  <c:v>0.49842419483191996</c:v>
                </c:pt>
                <c:pt idx="202">
                  <c:v>0.49818470696497386</c:v>
                </c:pt>
                <c:pt idx="203">
                  <c:v>0.49730743741195305</c:v>
                </c:pt>
                <c:pt idx="204">
                  <c:v>0.49130320488948281</c:v>
                </c:pt>
                <c:pt idx="205">
                  <c:v>0.48820630269554188</c:v>
                </c:pt>
                <c:pt idx="206">
                  <c:v>0.49011096529713694</c:v>
                </c:pt>
                <c:pt idx="207">
                  <c:v>0.49164030182550561</c:v>
                </c:pt>
                <c:pt idx="208">
                  <c:v>0.4896806705664869</c:v>
                </c:pt>
                <c:pt idx="209">
                  <c:v>0.47606259546800161</c:v>
                </c:pt>
                <c:pt idx="210">
                  <c:v>0.46852595187823382</c:v>
                </c:pt>
                <c:pt idx="211">
                  <c:v>0.46673462971255442</c:v>
                </c:pt>
                <c:pt idx="212">
                  <c:v>0.46007240667610821</c:v>
                </c:pt>
                <c:pt idx="213">
                  <c:v>0.45697351601821523</c:v>
                </c:pt>
                <c:pt idx="214">
                  <c:v>0.45196500981867332</c:v>
                </c:pt>
                <c:pt idx="215">
                  <c:v>0.44384736914762529</c:v>
                </c:pt>
                <c:pt idx="216">
                  <c:v>0.43105825577387108</c:v>
                </c:pt>
                <c:pt idx="217">
                  <c:v>0.43036193688218044</c:v>
                </c:pt>
                <c:pt idx="218">
                  <c:v>0.43251721621866329</c:v>
                </c:pt>
                <c:pt idx="219">
                  <c:v>0.42948920541854207</c:v>
                </c:pt>
                <c:pt idx="220">
                  <c:v>0.42124257551213812</c:v>
                </c:pt>
                <c:pt idx="221">
                  <c:v>0.40943085308657623</c:v>
                </c:pt>
                <c:pt idx="222">
                  <c:v>0.4010434475684142</c:v>
                </c:pt>
                <c:pt idx="223">
                  <c:v>0.40002676435656814</c:v>
                </c:pt>
                <c:pt idx="224">
                  <c:v>0.39408116210648547</c:v>
                </c:pt>
                <c:pt idx="225">
                  <c:v>0.39443994694868834</c:v>
                </c:pt>
                <c:pt idx="226">
                  <c:v>0.38984470911323027</c:v>
                </c:pt>
                <c:pt idx="227">
                  <c:v>0.39132636835844103</c:v>
                </c:pt>
                <c:pt idx="228">
                  <c:v>0.3765268822087004</c:v>
                </c:pt>
                <c:pt idx="229">
                  <c:v>0.3756004780839865</c:v>
                </c:pt>
                <c:pt idx="230">
                  <c:v>0.37571784496315797</c:v>
                </c:pt>
                <c:pt idx="231">
                  <c:v>0.37567365989798862</c:v>
                </c:pt>
                <c:pt idx="232">
                  <c:v>0.3716544311547858</c:v>
                </c:pt>
                <c:pt idx="233">
                  <c:v>0.36249789171867092</c:v>
                </c:pt>
                <c:pt idx="234">
                  <c:v>0.35514498945368284</c:v>
                </c:pt>
                <c:pt idx="235">
                  <c:v>0.35386577318471374</c:v>
                </c:pt>
                <c:pt idx="236">
                  <c:v>0.34676652401331431</c:v>
                </c:pt>
                <c:pt idx="237">
                  <c:v>0.34647208091303772</c:v>
                </c:pt>
                <c:pt idx="238">
                  <c:v>0.345181865403897</c:v>
                </c:pt>
                <c:pt idx="239">
                  <c:v>0.34670454202048895</c:v>
                </c:pt>
                <c:pt idx="240">
                  <c:v>0.34450126513270563</c:v>
                </c:pt>
                <c:pt idx="241">
                  <c:v>0.34672075326444202</c:v>
                </c:pt>
                <c:pt idx="242">
                  <c:v>0.34723498393487334</c:v>
                </c:pt>
                <c:pt idx="243">
                  <c:v>0.29659135367762129</c:v>
                </c:pt>
                <c:pt idx="244">
                  <c:v>0.28592939372784143</c:v>
                </c:pt>
                <c:pt idx="245">
                  <c:v>0.28813611933944694</c:v>
                </c:pt>
                <c:pt idx="246">
                  <c:v>0.2893945676964545</c:v>
                </c:pt>
                <c:pt idx="247">
                  <c:v>0.30535428748197302</c:v>
                </c:pt>
                <c:pt idx="248">
                  <c:v>0.32398515105194903</c:v>
                </c:pt>
                <c:pt idx="249">
                  <c:v>0.33511217501642354</c:v>
                </c:pt>
                <c:pt idx="250">
                  <c:v>0.34296067738231917</c:v>
                </c:pt>
                <c:pt idx="251">
                  <c:v>0.35042953096889695</c:v>
                </c:pt>
                <c:pt idx="252">
                  <c:v>0.35901631599517264</c:v>
                </c:pt>
                <c:pt idx="253">
                  <c:v>0.36503790206924813</c:v>
                </c:pt>
                <c:pt idx="254">
                  <c:v>0.38035344893633322</c:v>
                </c:pt>
                <c:pt idx="255">
                  <c:v>0.40031645569620256</c:v>
                </c:pt>
                <c:pt idx="256">
                  <c:v>0.41102963023567257</c:v>
                </c:pt>
                <c:pt idx="257">
                  <c:v>0.42033357454859327</c:v>
                </c:pt>
                <c:pt idx="258">
                  <c:v>0.43081564803508238</c:v>
                </c:pt>
                <c:pt idx="259">
                  <c:v>0.44281523576194926</c:v>
                </c:pt>
                <c:pt idx="260">
                  <c:v>0.4550499866955563</c:v>
                </c:pt>
                <c:pt idx="261">
                  <c:v>0.4650501680493932</c:v>
                </c:pt>
                <c:pt idx="262">
                  <c:v>0.46862504853096149</c:v>
                </c:pt>
                <c:pt idx="263">
                  <c:v>0.46294418778873769</c:v>
                </c:pt>
                <c:pt idx="264">
                  <c:v>0.45145367997070668</c:v>
                </c:pt>
                <c:pt idx="265">
                  <c:v>0.45333062771901866</c:v>
                </c:pt>
                <c:pt idx="266">
                  <c:v>0.45726174769105854</c:v>
                </c:pt>
                <c:pt idx="267">
                  <c:v>0.4553355841765378</c:v>
                </c:pt>
                <c:pt idx="268">
                  <c:v>0.45292928009487204</c:v>
                </c:pt>
                <c:pt idx="269">
                  <c:v>0.44374792915851691</c:v>
                </c:pt>
                <c:pt idx="270">
                  <c:v>0.43502390802127544</c:v>
                </c:pt>
                <c:pt idx="271">
                  <c:v>0.43333315184545945</c:v>
                </c:pt>
                <c:pt idx="272">
                  <c:v>0.42910679451603156</c:v>
                </c:pt>
                <c:pt idx="273">
                  <c:v>0.42691498611617534</c:v>
                </c:pt>
                <c:pt idx="274">
                  <c:v>0.41972189248770564</c:v>
                </c:pt>
                <c:pt idx="275">
                  <c:v>0.41132685539145519</c:v>
                </c:pt>
                <c:pt idx="276">
                  <c:v>0.41025201629620622</c:v>
                </c:pt>
                <c:pt idx="277">
                  <c:v>0.41264324786420298</c:v>
                </c:pt>
                <c:pt idx="278">
                  <c:v>0.41578542752199538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874304"/>
        <c:axId val="271832960"/>
      </c:lineChart>
      <c:catAx>
        <c:axId val="27164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sk-SK"/>
          </a:p>
        </c:txPr>
        <c:crossAx val="271831040"/>
        <c:crosses val="autoZero"/>
        <c:auto val="1"/>
        <c:lblAlgn val="ctr"/>
        <c:lblOffset val="100"/>
        <c:noMultiLvlLbl val="0"/>
      </c:catAx>
      <c:valAx>
        <c:axId val="271831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k-SK"/>
                  <a:t>Počet UoZ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71647104"/>
        <c:crosses val="autoZero"/>
        <c:crossBetween val="between"/>
      </c:valAx>
      <c:valAx>
        <c:axId val="2718329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k-SK"/>
                  <a:t>Podiel DN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71874304"/>
        <c:crosses val="max"/>
        <c:crossBetween val="between"/>
      </c:valAx>
      <c:catAx>
        <c:axId val="27187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1832960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Data!$D$3</c:f>
              <c:strCache>
                <c:ptCount val="1"/>
                <c:pt idx="0">
                  <c:v>20 - 29 r.</c:v>
                </c:pt>
              </c:strCache>
            </c:strRef>
          </c:tx>
          <c:cat>
            <c:strRef>
              <c:f>Data!$E$2:$AA$2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Data!$E$3:$AA$3</c:f>
              <c:numCache>
                <c:formatCode>General</c:formatCode>
                <c:ptCount val="23"/>
                <c:pt idx="0">
                  <c:v>0.30078639013701097</c:v>
                </c:pt>
                <c:pt idx="1">
                  <c:v>1.2879459049698412</c:v>
                </c:pt>
                <c:pt idx="2">
                  <c:v>1.747966655159896</c:v>
                </c:pt>
                <c:pt idx="3">
                  <c:v>1.9050849519427637</c:v>
                </c:pt>
                <c:pt idx="4">
                  <c:v>1.6856869770579819</c:v>
                </c:pt>
                <c:pt idx="5">
                  <c:v>1.4052740503275343</c:v>
                </c:pt>
                <c:pt idx="6">
                  <c:v>1.7721549292279171</c:v>
                </c:pt>
                <c:pt idx="7">
                  <c:v>1.6415785365427316</c:v>
                </c:pt>
                <c:pt idx="8">
                  <c:v>1.307850699166796</c:v>
                </c:pt>
                <c:pt idx="9">
                  <c:v>1.1708825144957777</c:v>
                </c:pt>
                <c:pt idx="10">
                  <c:v>0.89584256442317556</c:v>
                </c:pt>
                <c:pt idx="11">
                  <c:v>0.78890563438997907</c:v>
                </c:pt>
                <c:pt idx="12">
                  <c:v>0.97989847177706813</c:v>
                </c:pt>
                <c:pt idx="13">
                  <c:v>0.76729252582871632</c:v>
                </c:pt>
                <c:pt idx="14">
                  <c:v>0.59519197050624373</c:v>
                </c:pt>
                <c:pt idx="15">
                  <c:v>0.5042073975085043</c:v>
                </c:pt>
                <c:pt idx="16">
                  <c:v>0.33305400467565421</c:v>
                </c:pt>
                <c:pt idx="17">
                  <c:v>0.121663307054399</c:v>
                </c:pt>
                <c:pt idx="18">
                  <c:v>5.4549473857007258E-2</c:v>
                </c:pt>
                <c:pt idx="19">
                  <c:v>-1.5616664753243935E-2</c:v>
                </c:pt>
                <c:pt idx="20">
                  <c:v>-0.10753100408171472</c:v>
                </c:pt>
                <c:pt idx="21">
                  <c:v>-0.22741300059496997</c:v>
                </c:pt>
                <c:pt idx="22">
                  <c:v>-0.10247630094268112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Data!$D$4</c:f>
              <c:strCache>
                <c:ptCount val="1"/>
                <c:pt idx="0">
                  <c:v>20 - 64 r.</c:v>
                </c:pt>
              </c:strCache>
            </c:strRef>
          </c:tx>
          <c:cat>
            <c:strRef>
              <c:f>Data!$E$2:$AA$2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Data!$E$4:$AA$4</c:f>
              <c:numCache>
                <c:formatCode>General</c:formatCode>
                <c:ptCount val="23"/>
                <c:pt idx="0">
                  <c:v>0.66244892388994814</c:v>
                </c:pt>
                <c:pt idx="1">
                  <c:v>1.6370222184857826</c:v>
                </c:pt>
                <c:pt idx="2">
                  <c:v>2.0076493987481827</c:v>
                </c:pt>
                <c:pt idx="3">
                  <c:v>1.9666800938117186</c:v>
                </c:pt>
                <c:pt idx="4">
                  <c:v>2.0135726824835571</c:v>
                </c:pt>
                <c:pt idx="5">
                  <c:v>2.0041164715610584</c:v>
                </c:pt>
                <c:pt idx="6">
                  <c:v>2.5230156471917975</c:v>
                </c:pt>
                <c:pt idx="7">
                  <c:v>2.4140725699712768</c:v>
                </c:pt>
                <c:pt idx="8">
                  <c:v>2.2857526882523089</c:v>
                </c:pt>
                <c:pt idx="9">
                  <c:v>2.2670993923349689</c:v>
                </c:pt>
                <c:pt idx="10">
                  <c:v>1.7362327721609117</c:v>
                </c:pt>
                <c:pt idx="11">
                  <c:v>0.91671749961738913</c:v>
                </c:pt>
                <c:pt idx="12">
                  <c:v>0.98413563985534436</c:v>
                </c:pt>
                <c:pt idx="13">
                  <c:v>0.80582523513595794</c:v>
                </c:pt>
                <c:pt idx="14">
                  <c:v>0.60935151763962692</c:v>
                </c:pt>
                <c:pt idx="15">
                  <c:v>0.55526978862809706</c:v>
                </c:pt>
                <c:pt idx="16">
                  <c:v>0.51126609314034543</c:v>
                </c:pt>
                <c:pt idx="17">
                  <c:v>0.39545424262095757</c:v>
                </c:pt>
                <c:pt idx="18">
                  <c:v>0.23658419302197806</c:v>
                </c:pt>
                <c:pt idx="19">
                  <c:v>0.12725789741410545</c:v>
                </c:pt>
                <c:pt idx="20">
                  <c:v>9.9885197995546928E-3</c:v>
                </c:pt>
                <c:pt idx="21">
                  <c:v>-5.1879445135725656E-2</c:v>
                </c:pt>
                <c:pt idx="22">
                  <c:v>1.1879417226616908E-3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Data!$D$5</c:f>
              <c:strCache>
                <c:ptCount val="1"/>
                <c:pt idx="0">
                  <c:v>50 - 59 r.</c:v>
                </c:pt>
              </c:strCache>
            </c:strRef>
          </c:tx>
          <c:cat>
            <c:strRef>
              <c:f>Data!$E$2:$AA$2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Data!$E$5:$AA$5</c:f>
              <c:numCache>
                <c:formatCode>General</c:formatCode>
                <c:ptCount val="23"/>
                <c:pt idx="0">
                  <c:v>0.16813757030989851</c:v>
                </c:pt>
                <c:pt idx="1">
                  <c:v>1.0809496722658101</c:v>
                </c:pt>
                <c:pt idx="2">
                  <c:v>1.6191531121400742</c:v>
                </c:pt>
                <c:pt idx="3">
                  <c:v>1.3260474436340235</c:v>
                </c:pt>
                <c:pt idx="4">
                  <c:v>1.9218784657204067</c:v>
                </c:pt>
                <c:pt idx="5">
                  <c:v>1.7705775752517352</c:v>
                </c:pt>
                <c:pt idx="6">
                  <c:v>2.5822680824937834</c:v>
                </c:pt>
                <c:pt idx="7">
                  <c:v>2.2064712671001665</c:v>
                </c:pt>
                <c:pt idx="8">
                  <c:v>2.3003831965980832</c:v>
                </c:pt>
                <c:pt idx="9">
                  <c:v>2.4922112862186738</c:v>
                </c:pt>
                <c:pt idx="10">
                  <c:v>1.7958177447052914</c:v>
                </c:pt>
                <c:pt idx="11">
                  <c:v>0.92947658449140003</c:v>
                </c:pt>
                <c:pt idx="12">
                  <c:v>0.97785111477675046</c:v>
                </c:pt>
                <c:pt idx="13">
                  <c:v>0.84362116856621372</c:v>
                </c:pt>
                <c:pt idx="14">
                  <c:v>0.78217271137704336</c:v>
                </c:pt>
                <c:pt idx="15">
                  <c:v>0.80121098927772505</c:v>
                </c:pt>
                <c:pt idx="16">
                  <c:v>0.77020059017641296</c:v>
                </c:pt>
                <c:pt idx="17">
                  <c:v>0.5861629554288873</c:v>
                </c:pt>
                <c:pt idx="18">
                  <c:v>0.66671363321480037</c:v>
                </c:pt>
                <c:pt idx="19">
                  <c:v>0.16922598296214147</c:v>
                </c:pt>
                <c:pt idx="20">
                  <c:v>0.24394540116503335</c:v>
                </c:pt>
                <c:pt idx="21">
                  <c:v>0.15178982168010904</c:v>
                </c:pt>
                <c:pt idx="22">
                  <c:v>-0.15091324750762533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Data!$D$6</c:f>
              <c:strCache>
                <c:ptCount val="1"/>
                <c:pt idx="0">
                  <c:v>Podiel DN </c:v>
                </c:pt>
              </c:strCache>
            </c:strRef>
          </c:tx>
          <c:cat>
            <c:strRef>
              <c:f>Data!$E$2:$AA$2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Data!$E$6:$AA$6</c:f>
              <c:numCache>
                <c:formatCode>General</c:formatCode>
                <c:ptCount val="23"/>
                <c:pt idx="0">
                  <c:v>0.71325028609824481</c:v>
                </c:pt>
                <c:pt idx="1">
                  <c:v>0.66190590928220983</c:v>
                </c:pt>
                <c:pt idx="2">
                  <c:v>0.83066356375103156</c:v>
                </c:pt>
                <c:pt idx="3">
                  <c:v>1.0618371395509778</c:v>
                </c:pt>
                <c:pt idx="4">
                  <c:v>1.5285538597124921</c:v>
                </c:pt>
                <c:pt idx="5">
                  <c:v>1.669766841737341</c:v>
                </c:pt>
                <c:pt idx="6">
                  <c:v>1.5110024172219385</c:v>
                </c:pt>
                <c:pt idx="7">
                  <c:v>2.0514290693864812</c:v>
                </c:pt>
                <c:pt idx="8">
                  <c:v>2.3144968841065565</c:v>
                </c:pt>
                <c:pt idx="9">
                  <c:v>2.2400179124946513</c:v>
                </c:pt>
                <c:pt idx="10">
                  <c:v>2.182311567749986</c:v>
                </c:pt>
                <c:pt idx="11">
                  <c:v>1.7192452790185726</c:v>
                </c:pt>
                <c:pt idx="12">
                  <c:v>2.1255692074229078</c:v>
                </c:pt>
                <c:pt idx="13">
                  <c:v>1.9223135198951546</c:v>
                </c:pt>
                <c:pt idx="14">
                  <c:v>1.8416826456136393</c:v>
                </c:pt>
                <c:pt idx="15">
                  <c:v>1.9174351845753006</c:v>
                </c:pt>
                <c:pt idx="16">
                  <c:v>1.8049286976780803</c:v>
                </c:pt>
                <c:pt idx="17">
                  <c:v>1.5402821773501225</c:v>
                </c:pt>
                <c:pt idx="18">
                  <c:v>1.3317952445786776</c:v>
                </c:pt>
                <c:pt idx="19">
                  <c:v>1.7691328849565466</c:v>
                </c:pt>
                <c:pt idx="20">
                  <c:v>1.7666723208868562</c:v>
                </c:pt>
                <c:pt idx="21">
                  <c:v>1.7533821804673309</c:v>
                </c:pt>
                <c:pt idx="22">
                  <c:v>1.5300460025719127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590528"/>
        <c:axId val="271592064"/>
      </c:lineChart>
      <c:catAx>
        <c:axId val="27159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1592064"/>
        <c:crosses val="autoZero"/>
        <c:auto val="1"/>
        <c:lblAlgn val="ctr"/>
        <c:lblOffset val="100"/>
        <c:noMultiLvlLbl val="0"/>
      </c:catAx>
      <c:valAx>
        <c:axId val="27159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15905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EÚ- 2020</a:t>
            </a:r>
          </a:p>
        </c:rich>
      </c:tx>
      <c:layout>
        <c:manualLayout>
          <c:xMode val="edge"/>
          <c:yMode val="edge"/>
          <c:x val="1.8773971033700286E-2"/>
          <c:y val="5.73802991816612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849302545047061E-2"/>
          <c:y val="5.9407181423459049E-2"/>
          <c:w val="0.53298637909455493"/>
          <c:h val="0.84791188311769561"/>
        </c:manualLayout>
      </c:layout>
      <c:pieChart>
        <c:varyColors val="1"/>
        <c:ser>
          <c:idx val="0"/>
          <c:order val="0"/>
          <c:dLbls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'[lmp_expsumm_page_spreadsheet.xlsx]Sheet 1'!$B$12:$B$16</c:f>
              <c:strCache>
                <c:ptCount val="5"/>
                <c:pt idx="0">
                  <c:v>Training</c:v>
                </c:pt>
                <c:pt idx="1">
                  <c:v>Employment incentives</c:v>
                </c:pt>
                <c:pt idx="2">
                  <c:v>Supported employment and rehabilitation</c:v>
                </c:pt>
                <c:pt idx="3">
                  <c:v>Direct job creation</c:v>
                </c:pt>
                <c:pt idx="4">
                  <c:v>Start-up incentives</c:v>
                </c:pt>
              </c:strCache>
            </c:strRef>
          </c:cat>
          <c:val>
            <c:numRef>
              <c:f>'[lmp_expsumm_page_spreadsheet.xlsx]Sheet 1'!$C$12:$C$16</c:f>
              <c:numCache>
                <c:formatCode>#,##0.##########</c:formatCode>
                <c:ptCount val="5"/>
                <c:pt idx="0">
                  <c:v>0.16600000000000001</c:v>
                </c:pt>
                <c:pt idx="1">
                  <c:v>0.26200000000000001</c:v>
                </c:pt>
                <c:pt idx="2">
                  <c:v>0.10199999999999999</c:v>
                </c:pt>
                <c:pt idx="3">
                  <c:v>4.1000000000000002E-2</c:v>
                </c:pt>
                <c:pt idx="4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SK 2021</a:t>
            </a:r>
          </a:p>
        </c:rich>
      </c:tx>
      <c:layout>
        <c:manualLayout>
          <c:xMode val="edge"/>
          <c:yMode val="edge"/>
          <c:x val="0.18498151038156291"/>
          <c:y val="4.39880025058156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710078647977752"/>
          <c:y val="0.20869779834823041"/>
          <c:w val="0.48843101181129128"/>
          <c:h val="0.69485815351879765"/>
        </c:manualLayout>
      </c:layout>
      <c:pieChart>
        <c:varyColors val="1"/>
        <c:ser>
          <c:idx val="0"/>
          <c:order val="0"/>
          <c:explosion val="1"/>
          <c:dLbls>
            <c:dLbl>
              <c:idx val="0"/>
              <c:layout>
                <c:manualLayout>
                  <c:x val="0.12501080471877854"/>
                  <c:y val="6.28788419305443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0513998250218723E-2"/>
                  <c:y val="-5.866251093613298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'[lmp_expsumm_page_spreadsheet.xlsx]Sheet 1'!$B$24:$B$28</c:f>
              <c:strCache>
                <c:ptCount val="5"/>
                <c:pt idx="0">
                  <c:v>Training</c:v>
                </c:pt>
                <c:pt idx="1">
                  <c:v>Employment incentives</c:v>
                </c:pt>
                <c:pt idx="2">
                  <c:v>Supported employment and rehabilitation</c:v>
                </c:pt>
                <c:pt idx="3">
                  <c:v>Direct job creation</c:v>
                </c:pt>
                <c:pt idx="4">
                  <c:v>Start-up incentives</c:v>
                </c:pt>
              </c:strCache>
            </c:strRef>
          </c:cat>
          <c:val>
            <c:numRef>
              <c:f>'[lmp_expsumm_page_spreadsheet.xlsx]Sheet 1'!$C$24:$C$28</c:f>
              <c:numCache>
                <c:formatCode>#,##0.##########</c:formatCode>
                <c:ptCount val="5"/>
                <c:pt idx="0">
                  <c:v>4.0000000000000001E-3</c:v>
                </c:pt>
                <c:pt idx="1">
                  <c:v>9.8000000000000004E-2</c:v>
                </c:pt>
                <c:pt idx="2">
                  <c:v>3.9E-2</c:v>
                </c:pt>
                <c:pt idx="3" formatCode="#,##0.000">
                  <c:v>0</c:v>
                </c:pt>
                <c:pt idx="4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0.47562</cdr:x>
      <cdr:y>0.15605</cdr:y>
    </cdr:from>
    <cdr:to>
      <cdr:x>0.92034</cdr:x>
      <cdr:y>0.34125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5000699" y="702065"/>
          <a:ext cx="4675791" cy="833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dirty="0"/>
            <a:t>Od roku 2015 na slovenský trh práce priteká menej mladých (20 ročných), ako z neho odteká (64-ročných).</a:t>
          </a:r>
        </a:p>
      </cdr:txBody>
    </cdr:sp>
  </cdr:relSizeAnchor>
  <cdr:relSizeAnchor xmlns:cdr="http://schemas.openxmlformats.org/drawingml/2006/chartDrawing">
    <cdr:from>
      <cdr:x>0.44072</cdr:x>
      <cdr:y>0.20604</cdr:y>
    </cdr:from>
    <cdr:to>
      <cdr:x>0.46126</cdr:x>
      <cdr:y>0.43507</cdr:y>
    </cdr:to>
    <cdr:sp macro="" textlink="">
      <cdr:nvSpPr>
        <cdr:cNvPr id="3" name="Šípka dolu 2"/>
        <cdr:cNvSpPr/>
      </cdr:nvSpPr>
      <cdr:spPr>
        <a:xfrm xmlns:a="http://schemas.openxmlformats.org/drawingml/2006/main" rot="1635188">
          <a:off x="9366371" y="2072955"/>
          <a:ext cx="436529" cy="230429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k-SK"/>
        </a:p>
      </cdr:txBody>
    </cdr:sp>
  </cdr:relSizeAnchor>
  <cdr:relSizeAnchor xmlns:cdr="http://schemas.openxmlformats.org/drawingml/2006/chartDrawing">
    <cdr:from>
      <cdr:x>0.37545</cdr:x>
      <cdr:y>0.79019</cdr:y>
    </cdr:from>
    <cdr:to>
      <cdr:x>0.41413</cdr:x>
      <cdr:y>0.85422</cdr:y>
    </cdr:to>
    <cdr:sp macro="" textlink="">
      <cdr:nvSpPr>
        <cdr:cNvPr id="4" name="Šípka doprava 3"/>
        <cdr:cNvSpPr/>
      </cdr:nvSpPr>
      <cdr:spPr>
        <a:xfrm xmlns:a="http://schemas.openxmlformats.org/drawingml/2006/main" rot="19496254">
          <a:off x="7979258" y="7950158"/>
          <a:ext cx="822053" cy="64421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k-SK"/>
        </a:p>
      </cdr:txBody>
    </cdr:sp>
  </cdr:relSizeAnchor>
  <cdr:relSizeAnchor xmlns:cdr="http://schemas.openxmlformats.org/drawingml/2006/chartDrawing">
    <cdr:from>
      <cdr:x>0.07261</cdr:x>
      <cdr:y>0.83445</cdr:y>
    </cdr:from>
    <cdr:to>
      <cdr:x>0.41297</cdr:x>
      <cdr:y>0.8757</cdr:y>
    </cdr:to>
    <cdr:sp macro="" textlink="">
      <cdr:nvSpPr>
        <cdr:cNvPr id="5" name="BlokTextu 8"/>
        <cdr:cNvSpPr txBox="1"/>
      </cdr:nvSpPr>
      <cdr:spPr>
        <a:xfrm xmlns:a="http://schemas.openxmlformats.org/drawingml/2006/main">
          <a:off x="1543075" y="8395440"/>
          <a:ext cx="7233552" cy="4151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1600" dirty="0"/>
            <a:t>Od roku 2017 je miera nezamestnanosti v SR pod priemerom EU 28. </a:t>
          </a:r>
        </a:p>
      </cdr:txBody>
    </cdr:sp>
  </cdr:relSizeAnchor>
  <cdr:relSizeAnchor xmlns:cdr="http://schemas.openxmlformats.org/drawingml/2006/chartDrawing">
    <cdr:from>
      <cdr:x>0.26966</cdr:x>
      <cdr:y>0.2107</cdr:y>
    </cdr:from>
    <cdr:to>
      <cdr:x>0.30529</cdr:x>
      <cdr:y>0.27139</cdr:y>
    </cdr:to>
    <cdr:sp macro="" textlink="">
      <cdr:nvSpPr>
        <cdr:cNvPr id="7" name="Šípka doprava 6"/>
        <cdr:cNvSpPr/>
      </cdr:nvSpPr>
      <cdr:spPr>
        <a:xfrm xmlns:a="http://schemas.openxmlformats.org/drawingml/2006/main">
          <a:off x="5731020" y="2119896"/>
          <a:ext cx="757232" cy="61060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k-SK"/>
        </a:p>
      </cdr:txBody>
    </cdr:sp>
  </cdr:relSizeAnchor>
  <cdr:relSizeAnchor xmlns:cdr="http://schemas.openxmlformats.org/drawingml/2006/chartDrawing">
    <cdr:from>
      <cdr:x>0.07655</cdr:x>
      <cdr:y>0.13091</cdr:y>
    </cdr:from>
    <cdr:to>
      <cdr:x>0.30666</cdr:x>
      <cdr:y>0.265</cdr:y>
    </cdr:to>
    <cdr:sp macro="" textlink="">
      <cdr:nvSpPr>
        <cdr:cNvPr id="8" name="BlokTextu 7"/>
        <cdr:cNvSpPr txBox="1"/>
      </cdr:nvSpPr>
      <cdr:spPr>
        <a:xfrm xmlns:a="http://schemas.openxmlformats.org/drawingml/2006/main">
          <a:off x="804872" y="588941"/>
          <a:ext cx="2419379" cy="603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dirty="0"/>
            <a:t>Od roku 2001 do krízy v roku 2005 bola Slovenská miera nezamestnanosti jedna z najvyšších v EÚ.</a:t>
          </a:r>
        </a:p>
      </cdr:txBody>
    </cdr:sp>
  </cdr:relSizeAnchor>
  <cdr:relSizeAnchor xmlns:cdr="http://schemas.openxmlformats.org/drawingml/2006/chartDrawing">
    <cdr:from>
      <cdr:x>0.50898</cdr:x>
      <cdr:y>0.64467</cdr:y>
    </cdr:from>
    <cdr:to>
      <cdr:x>0.95484</cdr:x>
      <cdr:y>0.87474</cdr:y>
    </cdr:to>
    <cdr:sp macro="" textlink="">
      <cdr:nvSpPr>
        <cdr:cNvPr id="9" name="BlokTextu 8"/>
        <cdr:cNvSpPr txBox="1"/>
      </cdr:nvSpPr>
      <cdr:spPr>
        <a:xfrm xmlns:a="http://schemas.openxmlformats.org/drawingml/2006/main">
          <a:off x="10156156" y="5290019"/>
          <a:ext cx="8896636" cy="18879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k-SK" sz="1600" b="1" dirty="0"/>
            <a:t>Výhľad do budúcna je negatívny, všetky demografické prognózy očakávajú úbytok Slovenskej populácie v produktívnom veku a teda aj pracovnej sily. </a:t>
          </a:r>
        </a:p>
        <a:p xmlns:a="http://schemas.openxmlformats.org/drawingml/2006/main">
          <a:r>
            <a:rPr lang="sk-SK" sz="1600" b="1" dirty="0"/>
            <a:t>Je načase zmeniť rozmýšľanie</a:t>
          </a:r>
          <a:r>
            <a:rPr lang="sk-SK" sz="1600" b="1" dirty="0" smtClean="0"/>
            <a:t>:</a:t>
          </a:r>
        </a:p>
        <a:p xmlns:a="http://schemas.openxmlformats.org/drawingml/2006/main">
          <a:endParaRPr lang="sk-SK" sz="1600" b="1" dirty="0"/>
        </a:p>
        <a:p xmlns:a="http://schemas.openxmlformats.org/drawingml/2006/main">
          <a:r>
            <a:rPr lang="sk-SK" sz="1600" b="1" dirty="0" smtClean="0"/>
            <a:t>CELKOVÁ NEZAMESTNANOSŤ </a:t>
          </a:r>
          <a:r>
            <a:rPr lang="sk-SK" sz="1600" b="1" dirty="0"/>
            <a:t>UŽ NIE JE NAJVÁŽNEJŠÍM PROBLÉMOM SLOVENSKÉHO TRHU PRÁCE, JE NÍM A AJ BUDE NEDOSTATOK PRACOVNEJ SILY.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954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3886b85b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3886b85b6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g123886b85b6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5fd06185e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125fd06185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634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5fd06185e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25fd06185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459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5fd06185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5fd06185e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g125fd06185e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5fd06185e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25fd06185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406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5fd06185e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25fd06185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582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5fd06185e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25fd06185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5fd06185e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25fd06185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5fd06185e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125fd06185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634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/>
        </p:nvSpPr>
        <p:spPr>
          <a:xfrm>
            <a:off x="20220878" y="12477214"/>
            <a:ext cx="32970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0000"/>
                </a:solidFill>
              </a:rPr>
              <a:t>Intercept</a:t>
            </a:r>
            <a:r>
              <a:rPr lang="en-GB" sz="2000" b="1"/>
              <a:t>project.eu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23" name="Google Shape;23;p36"/>
          <p:cNvSpPr txBox="1"/>
          <p:nvPr/>
        </p:nvSpPr>
        <p:spPr>
          <a:xfrm>
            <a:off x="23351183" y="12529067"/>
            <a:ext cx="6492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1600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Large photo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125fd06185e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24380825" cy="25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25fd06185e_0_103"/>
          <p:cNvSpPr txBox="1">
            <a:spLocks noGrp="1"/>
          </p:cNvSpPr>
          <p:nvPr>
            <p:ph type="title"/>
          </p:nvPr>
        </p:nvSpPr>
        <p:spPr>
          <a:xfrm>
            <a:off x="1260157" y="5633541"/>
            <a:ext cx="21028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25fd06185e_0_103"/>
          <p:cNvSpPr txBox="1"/>
          <p:nvPr/>
        </p:nvSpPr>
        <p:spPr>
          <a:xfrm>
            <a:off x="20220878" y="12477214"/>
            <a:ext cx="32970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</a:rPr>
              <a:t>Interceptproject.eu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0" name="Google Shape;60;g125fd06185e_0_103"/>
          <p:cNvSpPr txBox="1"/>
          <p:nvPr/>
        </p:nvSpPr>
        <p:spPr>
          <a:xfrm>
            <a:off x="1397100" y="11361550"/>
            <a:ext cx="44826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</a:rPr>
              <a:t>INTERCEPT</a:t>
            </a:r>
            <a:r>
              <a:rPr lang="en-GB" sz="1800">
                <a:solidFill>
                  <a:schemeClr val="lt1"/>
                </a:solidFill>
              </a:rPr>
              <a:t> benefits from a € 2.18M grant from Iceland, Liechtenstein and Norway through the EEA and Norway Grants Fund for Youth Employment.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">
  <p:cSld name="Cover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"/>
            <a:ext cx="24489624" cy="24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>
            <a:spLocks noGrp="1"/>
          </p:cNvSpPr>
          <p:nvPr>
            <p:ph type="pic" idx="2"/>
          </p:nvPr>
        </p:nvSpPr>
        <p:spPr>
          <a:xfrm>
            <a:off x="1260000" y="2876775"/>
            <a:ext cx="21880800" cy="7381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4000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94">
          <p15:clr>
            <a:srgbClr val="FA7B17"/>
          </p15:clr>
        </p15:guide>
        <p15:guide id="2" orient="horz" pos="794">
          <p15:clr>
            <a:srgbClr val="FA7B17"/>
          </p15:clr>
        </p15:guide>
        <p15:guide id="3" orient="horz" pos="7845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1906588" y="12903932"/>
            <a:ext cx="155700" cy="162000"/>
          </a:xfrm>
          <a:prstGeom prst="rect">
            <a:avLst/>
          </a:pr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433513" y="12903932"/>
            <a:ext cx="158750" cy="161925"/>
          </a:xfrm>
          <a:custGeom>
            <a:avLst/>
            <a:gdLst/>
            <a:ahLst/>
            <a:cxnLst/>
            <a:rect l="l" t="t" r="r" b="b"/>
            <a:pathLst>
              <a:path w="100" h="102" extrusionOk="0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1277938" y="12903932"/>
            <a:ext cx="155700" cy="319200"/>
          </a:xfrm>
          <a:prstGeom prst="rect">
            <a:avLst/>
          </a:pr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1592263" y="12746770"/>
            <a:ext cx="155575" cy="476250"/>
          </a:xfrm>
          <a:custGeom>
            <a:avLst/>
            <a:gdLst/>
            <a:ahLst/>
            <a:cxnLst/>
            <a:rect l="l" t="t" r="r" b="b"/>
            <a:pathLst>
              <a:path w="98" h="300" extrusionOk="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609850" y="12903932"/>
            <a:ext cx="155575" cy="161925"/>
          </a:xfrm>
          <a:custGeom>
            <a:avLst/>
            <a:gdLst/>
            <a:ahLst/>
            <a:cxnLst/>
            <a:rect l="l" t="t" r="r" b="b"/>
            <a:pathLst>
              <a:path w="98" h="102" extrusionOk="0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2455863" y="12903932"/>
            <a:ext cx="153900" cy="319200"/>
          </a:xfrm>
          <a:prstGeom prst="rect">
            <a:avLst/>
          </a:pr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2765425" y="12746770"/>
            <a:ext cx="158750" cy="476250"/>
          </a:xfrm>
          <a:custGeom>
            <a:avLst/>
            <a:gdLst/>
            <a:ahLst/>
            <a:cxnLst/>
            <a:rect l="l" t="t" r="r" b="b"/>
            <a:pathLst>
              <a:path w="100" h="300" extrusionOk="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1747838" y="12589607"/>
            <a:ext cx="158700" cy="476400"/>
          </a:xfrm>
          <a:prstGeom prst="rect">
            <a:avLst/>
          </a:pr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None/>
            </a:pPr>
            <a:endParaRPr sz="35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8"/>
          <p:cNvCxnSpPr/>
          <p:nvPr/>
        </p:nvCxnSpPr>
        <p:spPr>
          <a:xfrm>
            <a:off x="2062163" y="13065857"/>
            <a:ext cx="393600" cy="0"/>
          </a:xfrm>
          <a:prstGeom prst="straightConnector1">
            <a:avLst/>
          </a:pr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18"/>
          <p:cNvCxnSpPr/>
          <p:nvPr/>
        </p:nvCxnSpPr>
        <p:spPr>
          <a:xfrm>
            <a:off x="2924175" y="13065857"/>
            <a:ext cx="21444000" cy="0"/>
          </a:xfrm>
          <a:prstGeom prst="straightConnector1">
            <a:avLst/>
          </a:pr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18"/>
          <p:cNvCxnSpPr/>
          <p:nvPr/>
        </p:nvCxnSpPr>
        <p:spPr>
          <a:xfrm>
            <a:off x="6350" y="13065857"/>
            <a:ext cx="1271700" cy="0"/>
          </a:xfrm>
          <a:prstGeom prst="straightConnector1">
            <a:avLst/>
          </a:prstGeom>
          <a:noFill/>
          <a:ln w="19050" cap="rnd" cmpd="sng">
            <a:solidFill>
              <a:srgbClr val="1D1E1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http://www.lmevidence.sav.sk/?page_id=27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g123886b85b6_0_80"/>
          <p:cNvCxnSpPr/>
          <p:nvPr/>
        </p:nvCxnSpPr>
        <p:spPr>
          <a:xfrm>
            <a:off x="1371865" y="11898378"/>
            <a:ext cx="8853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g123886b85b6_0_80"/>
          <p:cNvSpPr txBox="1"/>
          <p:nvPr/>
        </p:nvSpPr>
        <p:spPr>
          <a:xfrm>
            <a:off x="1260000" y="12212206"/>
            <a:ext cx="633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28</a:t>
            </a:r>
            <a:r>
              <a:rPr lang="en-GB" sz="2000" baseline="30000" dirty="0"/>
              <a:t>th</a:t>
            </a:r>
            <a:r>
              <a:rPr lang="en-GB" sz="2000" dirty="0"/>
              <a:t> June 2023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114" name="Google Shape;114;g123886b85b6_0_80"/>
          <p:cNvSpPr txBox="1"/>
          <p:nvPr/>
        </p:nvSpPr>
        <p:spPr>
          <a:xfrm>
            <a:off x="1302307" y="10706928"/>
            <a:ext cx="18817044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/>
            <a:r>
              <a:rPr lang="en-GB" sz="6000" b="1" dirty="0" err="1">
                <a:solidFill>
                  <a:schemeClr val="dk1"/>
                </a:solidFill>
              </a:rPr>
              <a:t>Účinnosť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opatrení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aktívnej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politiky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trhu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práce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na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Slovensku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5" name="Segnaposto immagine 4" descr="Immagine che contiene esterni&#10;&#10;Descrizione generata automaticamente">
            <a:extLst>
              <a:ext uri="{FF2B5EF4-FFF2-40B4-BE49-F238E27FC236}">
                <a16:creationId xmlns:a16="http://schemas.microsoft.com/office/drawing/2014/main" xmlns="" id="{6FEB253B-6E94-7B9C-44D1-E06FB48A0EB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t="28760" b="12310"/>
          <a:stretch/>
        </p:blipFill>
        <p:spPr>
          <a:xfrm>
            <a:off x="1260284" y="2876763"/>
            <a:ext cx="21880513" cy="7381812"/>
          </a:xfrm>
          <a:prstGeom prst="rect">
            <a:avLst/>
          </a:prstGeom>
        </p:spPr>
      </p:pic>
      <p:pic>
        <p:nvPicPr>
          <p:cNvPr id="116" name="Google Shape;116;g123886b85b6_0_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773300" y="2363474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23886b85b6_0_80"/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>
            <a:off x="1260000" y="7610699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23886b85b6_0_80"/>
          <p:cNvPicPr preferRelativeResize="0"/>
          <p:nvPr/>
        </p:nvPicPr>
        <p:blipFill rotWithShape="1">
          <a:blip r:embed="rId6">
            <a:alphaModFix/>
          </a:blip>
          <a:srcRect l="534" r="534"/>
          <a:stretch/>
        </p:blipFill>
        <p:spPr>
          <a:xfrm rot="10800000">
            <a:off x="21519500" y="2876787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43B509FE-C7CD-44AA-9A09-C5CD8431D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3179" y="5847205"/>
            <a:ext cx="8174466" cy="2020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7544BD-C207-437B-9C82-BAAB53347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23768" y="11126062"/>
            <a:ext cx="3209925" cy="1419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F4D7170-3581-4D64-9825-DE04034B8E23}"/>
              </a:ext>
            </a:extLst>
          </p:cNvPr>
          <p:cNvSpPr txBox="1"/>
          <p:nvPr/>
        </p:nvSpPr>
        <p:spPr>
          <a:xfrm>
            <a:off x="10710829" y="9746320"/>
            <a:ext cx="12241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b="1" dirty="0">
                <a:solidFill>
                  <a:schemeClr val="bg1"/>
                </a:solidFill>
              </a:rPr>
              <a:t>interceptproject.eu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2" descr="Immagine che contiene esterni, oggetto da esterni&#10;&#10;Descrizione generata automaticamente">
            <a:extLst>
              <a:ext uri="{FF2B5EF4-FFF2-40B4-BE49-F238E27FC236}">
                <a16:creationId xmlns:a16="http://schemas.microsoft.com/office/drawing/2014/main" xmlns="" id="{74FE1AA2-9899-407D-A5C3-95B580B57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76" r="26897"/>
          <a:stretch/>
        </p:blipFill>
        <p:spPr>
          <a:xfrm>
            <a:off x="14689928" y="0"/>
            <a:ext cx="9690897" cy="12330000"/>
          </a:xfrm>
          <a:prstGeom prst="rect">
            <a:avLst/>
          </a:prstGeom>
        </p:spPr>
      </p:pic>
      <p:pic>
        <p:nvPicPr>
          <p:cNvPr id="10" name="Google Shape;191;g125fd06185e_0_85">
            <a:extLst>
              <a:ext uri="{FF2B5EF4-FFF2-40B4-BE49-F238E27FC236}">
                <a16:creationId xmlns:a16="http://schemas.microsoft.com/office/drawing/2014/main" xmlns="" id="{0054AA1A-BA26-443B-8AAF-3C8187B983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34" r="534"/>
          <a:stretch/>
        </p:blipFill>
        <p:spPr>
          <a:xfrm rot="10800000">
            <a:off x="22759425" y="12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9;g125fd06185e_0_85">
            <a:extLst>
              <a:ext uri="{FF2B5EF4-FFF2-40B4-BE49-F238E27FC236}">
                <a16:creationId xmlns:a16="http://schemas.microsoft.com/office/drawing/2014/main" xmlns="" id="{EBE354E5-31C3-41BA-A38B-B2A9527407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5203126" y="-513289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0;g125fd06185e_0_85">
            <a:extLst>
              <a:ext uri="{FF2B5EF4-FFF2-40B4-BE49-F238E27FC236}">
                <a16:creationId xmlns:a16="http://schemas.microsoft.com/office/drawing/2014/main" xmlns="" id="{5C307C1D-3367-433B-B4EF-3B500317AEE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34" r="534"/>
          <a:stretch/>
        </p:blipFill>
        <p:spPr>
          <a:xfrm>
            <a:off x="14689826" y="9704996"/>
            <a:ext cx="1621297" cy="26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46;p5"/>
          <p:cNvSpPr txBox="1"/>
          <p:nvPr/>
        </p:nvSpPr>
        <p:spPr>
          <a:xfrm>
            <a:off x="1260000" y="810637"/>
            <a:ext cx="12285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 smtClean="0">
                <a:solidFill>
                  <a:schemeClr val="dk1"/>
                </a:solidFill>
              </a:rPr>
              <a:t>Opis vzorky účastníkov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3" y="3127115"/>
            <a:ext cx="9180915" cy="607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518" y="1230830"/>
            <a:ext cx="4686300" cy="1118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9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89;g125fd06185e_0_85">
            <a:extLst>
              <a:ext uri="{FF2B5EF4-FFF2-40B4-BE49-F238E27FC236}">
                <a16:creationId xmlns:a16="http://schemas.microsoft.com/office/drawing/2014/main" xmlns="" id="{82D09E0F-2573-46BB-B7EF-21A063ECB2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2240232" y="-534805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0;g125fd06185e_0_85">
            <a:extLst>
              <a:ext uri="{FF2B5EF4-FFF2-40B4-BE49-F238E27FC236}">
                <a16:creationId xmlns:a16="http://schemas.microsoft.com/office/drawing/2014/main" xmlns="" id="{32684EED-CC8F-48C6-96D2-65781E93B7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34" r="534"/>
          <a:stretch/>
        </p:blipFill>
        <p:spPr>
          <a:xfrm>
            <a:off x="0" y="9555742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91;g125fd06185e_0_85">
            <a:extLst>
              <a:ext uri="{FF2B5EF4-FFF2-40B4-BE49-F238E27FC236}">
                <a16:creationId xmlns:a16="http://schemas.microsoft.com/office/drawing/2014/main" xmlns="" id="{5B8CADE7-FF7B-4E90-B067-EAD8CC0A1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 rot="10800000">
            <a:off x="22753522" y="5663896"/>
            <a:ext cx="1621297" cy="26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data:image/png;base64,iVBORw0KGgoAAAANSUhEUgAABUAAAAPACAIAAAB7BESOAAAACXBIWXMAAB2HAAAdhwGP5fFlAAAgAElEQVR4nOzdd3xUVcL/8TuZVNITCCH0IhBEkKaolKUjKAgSCyaAFEuwLTyuDUSqZbGBG/AnCBgQOyBFyqqIICV0AgkkISGB9GTSJm3a74/ZnSfP3JnJzGQmkxs+7z/2lTn33HPOnYlsvnPvOUem0+kEAAAAAADQtLm5egAAAAAAAKB+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TgnwX3/9tZubm6yO8PDwv/76yxl9AQAAAABwO5DpdDrHtrh///5JkyapVCpDyYABA3bu3NmuXTvHdgQAAAAAwO3DwXfgT548OW3atLrpffr06X/++SfpHQAAAACAhnBkgE9KSpo4caJSqfxP025u77///rZt23x8fBzYCwAAAAAAtyGHPUKflZV1//3337x5U/8yMDBw+/btDz74oEMaBwAAAADgNufukFaKiorGjh1rSO89e/bctWtX9+7dHdI4AAAAAABwzB343bt3nzlzRv+zp6fn/PnzAwMDG96sXnV19QcffKDVagVBkMlk8+fPb9mypbhabW3tmjVrKioq9C9nzZrVqVMnR40BDbFv375Tp07VLfHx8XnppZeYWwEAAAAA1nPMHfiHH3744YcfdkhTYt7e3ufOndu5c6f+Zd2fDcrKyh555JHff/9d//KFF14gvTcRe/bsmTJlilqtNpSEhYXt2rWL9A4AAAAANnHKPvAOt3TpUplMpv95165dn3/+ed2jubm5w4cPN6T3xx577NNPP23sIcKUP/74Iyoqqm5679mz54kTJwYPHuykHh977DGZKePGjXNSjwAAAADQOKQR4Pv06TN16lTDywULFly9elX/c0pKyv3333/+/Hn9y1GjRsXHx7u5SeO6mrczZ85MmjSpurraUDJixIjjx4937tzZqZ2aLB8wYIDzOgUAAACARlB/0J00aZLJW5oymez777+v9/QFCxaYO/3dd9+1fqDvvPOO4SZ8ZWXl9OnTVSpVQkLCAw88kJ6eri/v16/fjh07PD09rW8WTpKUlDR+/PiysjJDycyZMw8cOBAUFOS8ThUKxfXr100eIsADAAAAkLr6A7y5W5qCdaGogacb9O7dOyoqyvDy7NmzUVFRI0aMKCgo0Jd07dr1l19+8ff3t75NSVi2bJnJrz/atm3r6qGZdePGjbFjxxYWFhpKli5dunnzZg8PD6f266hfNgAAAABoguoJ8Lm5udnZ2SYPBQcHd+nSxfLpOp3u3Llz5o7279+/3vHVtWTJkrrPxu/atUupVOp/bt269YEDB1q3bm1Tg5IguWfC8/LyRo8ebdhT0NPTc+vWrW+//XYjdG3uvQoNDWVRQwAAAABSV0+At3BL05r4ffXq1fLycpOHOnbsaHI3OAt69er1+OOPi8v9/f1/+eWXrl272tSaVEgrwJeUlIwdOzY1NVX/MjQ09N///vdTTz3VOL1L670CAAAAAJvUs42chQA/cODAelt3+CPNb7/99nfffafRaAwlnp6eO3fu7Nevnx2tNX35+fm3bt0yeagJhtLKysqJEydevHhR/7Jbt2779u274447Gm0ACoXC5Pc4o0aNarQxAAAAAICT2B/gG3MCvEHPnj3r7knW7J0+fdrcoSYY4E+cODFmzJgxY8YIgiCXy2NjY0NDQxtzAIcOHWrM7gAAAACgMdUT4BsYIFlUrIHMvYHh4eFt2rRp5MHUa+TIkSNHjnT1KAAAAACgebI0B76BK9hptVoLK9gR4K1hLsBbM38BAAAAANCcWLoD38D759euXXPgCnaCIKSkpFy9elWhUCgUirKyMm9v78DAwE6dOvXo0aNDhw7Wt1NYWHjjxo3c3Ny8vLzy8vLq6ura2loPDw9fX99WrVp16dKlV69efn5+tg7PoLS09Nq1a6mpqSUlJRUVFdXV1d7e3r6+vmFhYe3atevSpUtYWJiVTZn7CGxdwN8a2dnZJ0+ezMjIqKysDAkJadOmzfDhw4ODgx3ekWWO+pQBAAAAoJlxYoB3yPPzpaWl27Zt271796lTp4qLi81Vi4iIGDlyZFRU1Pjx4z09PY2OXr9+/fDhw6dPnz5//vzVq1cttKMnl8v79+//+OOPz507NzAw0Mqhpqamfvnll/v27btw4YLlmmFhYX369Bk8ePCQIUPuv//+unvX//bbb9asuLZs2bJly5aJywMDAxUKhUwmM5R06dIlPT1dXPPNN99cuXKlIAgajWbr1q1xcXGnTp0yqiOXyx966KGPPvqo3qct6u3FMod8yg0cAwAAAAA0dTrzJk2aZO6s7777zsKJeq+88oq501euXFnv6ZmZmbNnz27RooVNl5OcnCxuyu6J2cHBwdu3b693qIWFhU899ZRcLreji48//rhuUx988IF9Q9UbMWJE3dYshOEff/xRp9MdPXo0MjLScpv+/v5nz561cPn19tIIn3JDxgAAAAAAkmBpDryr9pDTaDQfffRRZGTkl19+WVlZWW9HBv7+/t27dxeXnz171vpG6lIoFE8++eTWrVst1Llw4UK/fv22bdtWd3M76xk9DG/hTbOG0Rtr+SNYvnz5sGHDkpKSLLdZXl4+adKkmpoacxXs+6Ad+ymzXCIAAACAZs9sgM/LyzO3A3lwcHDnzp0tt2v3CnZlZWWjR49euHChUqm03IVY//796z49rpeWllZSUmJrU3W9+OKLOTk5Jg9lZ2dPnDgxKyvLvpZlMpnRDvaNE+ADAwPffPPNt99+W6vVWtPszZs3t2zZYu6ouV5CQ0M7duxo8pDDP2U7xgAAAAAA0mI2wDdwA7lr165VVFSYPGRhBbu8vLzhw4cfPny43vatH1gDI7EgCCUlJfHx8SYPvfjii+a+5rBG9+7d606ALy0tTUtLs7s1QfQOmPsQS0tLv/76a5ta3r9/v7lD5nox93vijE/Z1jEAAAAAgOSYXcSugc8k25H/a2pqJkyYcP78eQvNhoaG3nfffW3btvX19S0uLk5LSzt16pTh6W7LAb5du3bDhg27884777jjjvbt2/v5+fn5+Wm1WqVSmZWVderUqfj4+OvXr5vs95dffvnHP/5hVHjhwoWffvpJXNnPz2/OnDmjRo3q0qWLn59fdXV1SUnJzZs3L126dO7cucOHD5eVlZkcsH6quYXLtywgIKBbt251S6z58kImk4WGhsrl8ry8PAvVLHwuNu115+xP2ZoxAAAAAIAU2RPgnTQBfuHChRYmq997772LFy+eMGGC0ePTVVVV27dv//DDD69cuWKy5YqKiuXLlz/xxBNG4bauu+66a8KECW+88cbDDz986NAhcYXU1FRx4XfffScuDAgISEhIEE/Svvfeex999FFBENRq9fHjx7dv3/71118bTYAfPnx4VVWV/ueDBw9OnjzZ5GjT0tIiIiLE5W5ubnXfHIVCYXJVdoPg4OA333wzJiamdevWgiBcvXp15syZJ0+eNFnZ3LPuFnox+XE441O2dQwAAAAAIEnmVrdr27atuVOuX79e7+J4Q4cONXf6/v37xfVNxmaDRYsWqdVqC92pVKrVq1drtVor1u2z5McffzQ5gJCQEHHlQYMGiWtGR0db2VdlZWVhYaG5o8uXLzc5ktatW1vZvuW3NDIyMiMjw+iU7OxsDw8Pk/VbtWplay/i9p30Kds0BgAAAACQKNNz4Bt/BbulS5eaq//2228vX77c8iZt7u7uCxcuFK9tVi+tVquuw9x9Zp2pJ9tTUlLEhcnJySqVypqufXx8QkNDzR1t+DPhFmYxtGrVav/+/eLV3dq0aWNuybfw8HCbemnZsqW4KSd9yjaNAQAAAAAkyvQj9A1cwe7q1avmVrDr0KGDeAW7P/744+jRoybrP/DAA0uWLKm3R2skJycfPHjw8uXLKSkp6enp5eXlSqWyurramnPFOVCn05WWloprnj59+q677po6derdd9/drVu37t27+/n52THahq/KZmEWw0cffdShQweTh8x9+2BuAoK5XsTjdN6nbP0YAAAAAEC6TAd4502AN3n6xo0bzdV/99133dwsbVZfr/Ly8vXr18fFxWVkZNjdSJcuXYxK9Gu/FRYWiitfvXr13XffNbwMDw+PjIzs27fvfffdN2rUKAt33Q3y8/Nv3rxp8pD1d+DNfQo9e/Z86qmnTB5Sq9XZ2dnmzrKpF3F4dt6nTIAHAAAAcDswnZoauAS9TafrdLoDBw6YrHznnXdamEtvjR07dnTs2PEf//hHQ9K7IAg9evQQF44ePdqac3Nzc3///fdPPvnk8ccfDwsLGzdu3MGDBy2f0sD3X7C4rtvs2bPNzTVIS0szdwfeZL/Wrx7nvE+ZFewAAAAA3CZMB/gLFy6YO+HOO++st9Fjx46ZOzRs2DCjkjNnzuTn55us/OCDD9bblwVLly6dOnWqQqFoSCN6JqPgokWLWrRoYVM7Wq324MGD48aNe+aZZyxUM/f8fHh4uMn1561vQRCECRMmmDt08eJFc4ds2n1dXN95n3IDp3sAAAAAgFSYCPBKpTIzM9NkbblcbmEzNr2KigpzK9j5+/vfe++9RoXHjx8311RDNvHesmXLO++8Y/fpRkxGwTvvvHP//v3t2rWzo8Evvvhiw4YN5o42fAU7cy20bNnSwlcw5jZ4Cw0N7dSpk029GK0a4KRP2aYxAAAAAICkmQjwN2/eNLnouiAIQUFB5rYZM/j555/VarXJQ8OHDxeffu3aNXNNmVtorV4FBQUvvviiuaOTJk36/vvv09PTKysr667I/z//8z8m65uLr4IgDB06NCUl5Ysvvhg6dKi7u+kFBcyJi4szd8h5K9hZbsFcgDd3lvW9OONTtnUMAAAAACBpJjJnUVGRudqenp71trhlyxZzhyZNmiQuLCgoMFdfo9HU251J7733Xnl5ubhcLpdv27bt8ccfN3nW4cOHTZZbjoLe3t5z586dO3dueXn5yZMnL1++nJSUdP369fT09PT0dAuXcOnSJZPlFvbwa/gdeFcFeGd8yraOAQAAAAAkzUSAt7CNeUFBgUajsbBZ9/Hjx82t0BYcHGxy8XML3V2/fn3IkCHmjpqj0+m+/vprk4fmzZtnLr2npKQ0MAr6+/uPHj267sp2lZWVR44cefPNN03OKVCr1bW1teLvRJy6gp2FrwAyMzNNLqpvrl+bVo9z+KdsxxgAAAAAQNJMPEJvYd9ytVr9+++/mztaUVExe/Zsc0fnzZtncsk3f39/c6f8+OOP5g5ZcObMmdzcXJOHHnvsMXNnLVq0yNzEAbujYIsWLcaPH79p0yaTR0NCQkw+0WDuznxQUFCbNm2s6de+dd1s3fzPpl4c/inbMQYAAAAAkDQTAb59+/YWTliwYEFJSYm4PDMzc+TIkcnJySbP8vf3f+mll0wesrAq3s8//7xr1y4LgxEEITc31+ihfXNL6AmC0KpVK5Pla9eu/e6778ydJY6CJ0+erK6utjwwA3M1e/XqZbI8NTXVZLn1O6VbWNfNwoRzc2eFhoaaXA3OptXjHP4p2zEGAAAAAJA0E5kwLCysbdu25k64dOlSZGTk0qVLDx06dO7cub/++mvbtm2zZs3q3r17QkKCubNWr15trs3hw4dbGN9jjz22evVqcQbW6XSnTp2KjY3t1q3b5cuX6x7Kyckx19q+ffuMSjQazdtvv/3yyy+bO8XkCnbPPPNM+/bt33rrLQv77ekplcp//OMfJg9NnDjRZLm5CfDFxcWvv/761atXy8vLq+vQarVGNe2bC2DrWTbVd/inbN+YAQAAAEC6TC+cPnnyZAtrpOfm5tq0Q9uYMWMsbHv+wAMPdO7c2dxM5tra2ldffXXp0qVDhw7t2LGjr6+vQqG4efPmqVOnDA8CGKU1Hx8fc3299dZbxcXFU6dODQsLKy4u/vPPP+Pi4iwskC5uXBCE6urqK1euqNXqVatWrVq1qkOHDn/729969+7dq1evVq1aBQQEtGjRoqqqKjMz89ixYxs3brx586a4WU9PzyeffNJkj+JAbvD++++///77RoXHjx8fPHhw3RLHrmBnbtq8Tb04/FO2YwwAAAAAIGmmA/yLL764fv16C0nSeoMGDfr+++8tVHBzc1u6dOmMGTMs1KmoqPjll1/MHTVKaxae1lar1SYzsAXiKHjx4sW6++RlZmZ+9dVX1jeo98ILL5h7xjs0NNT6duRyed++feuWFBcX27GCXVZWVn5+vslDJsOwhV5M1nf4p2zHGAAAAABA0kxPq+7Zs+drr73W8NYHDRp08ODBwMBAy9ViYmIsLC9nWWBgYNeuXeuWjB8/3sKSaSZZeIReHAUtLPZmpQceeGDlypXmjhrdTresV69eRk8c2LeIva1n2brineDoT9m+MQAAAACAdJldF23FihUxMTF2t+vu7v7GG2/8+eefQUFB1tSPj4+fM2eOHR31799fJpPVLfHx8Vm+fLmVp3t6em7evNlCZhZHwQYG+DFjxvz888/e3t7mKsycOdPcYnti1n+/YHkFO3PPz5tbDc6+Xhz4Kds9BgAAAACQKLMB3s3N7auvvvrss8+sTOAGcrl80qRJp06dWrVqlZeXl5VneXp6btiwYf369eHh4TZ1Z/L+8EsvvfT888/Xe26vXr2OHTs2c+ZMmxZgtzxn3oI2bdp8+umnBw4cCAkJsVAtICDgwIEDlvcCMLA+wFt+qtzcAoQOWcHOwLGfMhPgAQAAANxW6tmZbP78+enp6Z9++umQIUPkcrmFmn5+fsOGDVu+fPmNGzd27drVr18/O0bz7LPPZmRkrF+/fsSIESY3jTfo0qXLrFmzvv/++yVLloiPymSyuLi47du3d+/e3eTpAwYM2LBhw4ULF/Q32G2KgocPHz558uSqVasefvjhdu3a1XtRQUFBUVFRX331VXp6+ksvvSS+kyzWr1+/1NTU+Pj46OjoyMjIkJAQDw8PK0fYBJegN+KoT5kADwAAAOC2ItPpdFZWraysTExMTE9Pz83NVSqVWq3W398/KCgoKCioa9euvXr1sn6jcmuoVKrz58/fuHFDoVAoFAqVSuXr6xsaGtq5c+eePXu2bNnSynaSk5NPnTqVn59fU1Pj7+/fuXPnQYMG2XoH2AL9UmpZWVn6t6Wqqkoul/v6+vr5+bVv375Hjx7t27e3JrTfnhz1KQMAAABAs2dDgAcAAAAAAK7iyHvmAAAAAADASQjwAAAAAABIAAEeAADAYa5du+bv7y/7L3d39x9++MHVgwIANBMEeAAAAMeoqal54oknKioq9C/d3Nw2bdo0bdo0144KANBsEOABAGhyoqOjZSJbt2519bhsYN8llJaWxsXFTZkypUuXLoGBgW5ubnVP12/+OmTIEHHLe/bscdQYGuLVV189d+6c4eW6detiYmKc151BM/iFAQBYgwAPAIA9fvjhB3Fkkslk58+ft3DWBx98YPIsLy+vvXv3Ntrgm6Zvv/22U6dO8+fP37lzZ3p6ellZmbT2ytm9e/fatWsNLz/55JNnnnnGheNpauz7T8ampvRWr15tTSPTp0+30MjNmzdt7dfA09MzLCyse/fuU6ZMWbVqlR0XCADmEOABAGgkq1evfu2118TlHh4e33///cSJExt/SE3HTz/99OSTT5aUlLh6IHa6devW008/bXi5atWql19+2YXjuZ2tX7++3q9+8vPzf/zxRycNQKVSFRQUpKSk7Ny586233urXr9/gwYN/++03J3UH4LZCgAcAoDF8/PHHr776qrjcw8Pju+++mzRpUuMPqemoqal54YUXpHW/vS6NRjN9+vSioiL9y0WLFr3xxhuuHdLtLC0t7cCBA5brbNiwoba2tnHGIwjCyZMnR48evWDBAun+kgNoItxdPQAAAJq/Tz/9dMGCBeJyd3f3b7755pFHHmn8ITUp+/bty8nJEZcHBQX16tXL399f/7J79+6NOy5rLVu27MiRI/qfFyxYsHz5cteOB3FxcePHjzd3VKPRfP755405HkEQdDrdxx9/rNFoPv3000buGkBzQoAHAMC51q5d+8orr4jL3d3dt2/fPnXq1MYfUiMIDw/v2rWrUaEhihv5888/xYUDBw789ddfAwICjMrbtWsnbtnX19fekTZUVVWVh4fHkiVLBEEICwuLjY1t/DHY9G7fDvbu3Xvjxo2OHTuaPLpnz57MzMxGHpLemjVrxo4de5vPlwHQEAR4AACcKC4u7qWXXhKXy+XyrVu3NuMNxlavXm3lWmKCINy6dUtcOGPGDHF6FwThm2++adDIHM3Hx2fRokWuHYNN7/btQKvVfv7556tWrTJ5NC4uzrHdTZs2LTQ0VP+zRqPJzc09duyYQqEwWfm1114jwAOwGwEeAABnWb9+/QsvvCAul8vl8fHxjz/+eOMPqWkqLy8XF4aHhzf+SNBsbNy48Z133vH09DQqT01NPXTokGP7euutt+6+++66JVVVVUuXLn3//ffFlS9fvpyYmNi7d2/HjgHAbYIADwCAU3zxxRexsbHiNavc3Ny2bNny5JNPOrzH7Ozs69ev5+Tk5OfnV1ZWVldX+/j4BAQEhIaG3nXXXd26dXNzs23x2qKiosuXL6emppaWliqVSnd3d19f3/Dw8Pbt2/fo0SM4ONhRI9dqteJCmUzmqPadweHvtkFRUVFCQkJeXl5xcXFlZWWLFi1at27drVu3vn37enl5SeISmgL9OvPi/9Di4uIaYSU5Hx+f995778aNGyYfGDl06BABHoB9CPAAADjexo0bn332WZPpfdOmTU899ZSjOkpNTV2/fv2JEycuXbpUVlZmoaafn9+UKVPmzp07bNgwy21qNJrNmzdv3LjxxIkTFqJORETEgAEDHnjggaioqC5duhgdjY6O3rZtm1FhfHx8dHS0/ufk5OTIyEgLw4iKirI8zrp279790EMPWV/fSGJi4siRIwsKCozKO3fu/O9//9twdc54tw0KCgrWrVu3ffv25ORkkxW8vLzuu+++Rx99NDY21iha1/tuGzj1Elyra9euOTk5lZWVhpK4uDijAF9VVbV58+a6JX369Ll48aKThvT888+bDPCumoEPoBmQ8BerAAA0TZs2bZo3b544+spkso0bN86YMcOBfZ04ceLDDz88duyY5TAmCEJFRUV8fPzw4cNjYmJKS0vNVcvNzb3nnnvmzp17/Phxyzcqs7Ozd+/e/frrr//00092jr5pMJfeIyMjjx49Wve7CYe/23oajWbZsmUdOnRYsmSJufQuCPLqKmkAACAASURBVEJNTc3hw4dffPHFhux/5qRLaAqCgoKmT59et+To0aOXLl2qW/L1118bTU2fP3++84bUrVs3k+XiXzYAsBIBHgAAR9qyZcvcuXNNpvcvvvhi1qxZrhjU/7F169ZHHnlEpVKJD6nV6gkTJpw9e7bxR+Uqly9fNpne+/fvf+TIkYiIiAa2b+Hd1ispKRkxYsSSJUuqq6sb2JeT1HsJTYd4CwCj9erWrVtX92VgYKADH4cRq/s4QF3e3t7O6xRA80aABwDAkT755BPxjG6ZTPb555/PmTPHJUMSO3z48MqVK8XlX3311blz5xp/PK5iLr0PGTLkt99+a9mypUN6MfduC4JQW1s7ZcoUk7voNSkWLqFJ6dev3+DBg+uWbN261bBE4smTJ8+cOVP36IwZM5y6AaG5T7ZVq1bO6xRA88YceAAAnEsmk8XFxc2bN8+pvbRp02bo0KE9e/bs3Lmzn5+fj49PdXV1dnZ2QkLCjh07KioqjOqvWbNm4cKFRluFm3wYfurUqWPGjImIiJDJZCUlJbdu3bp06VJCQkJKSooTr8f5rly5MnLkyPz8fKPysWPH7tixo0WLFhbOdci7LQjCW2+9dfjwYZNdyGSyXr16denSxdvbu6Cg4Ny5c459jt1Rl9DUzJ8//8SJE4aX+okA+jvz//rXv4wqi+/YO1BxcfGKFStMHurbt6/z+gXQvBHgAQBwrs8+++y5555zUuP+/v7z58+fO3eu0S5WdeXm5o4dO9ZoMrBCoTh06NDUqVPrFl67ds3o3Ndee+29994z2eyNGzf27t0bHx9v33LxXbt2TU9P1/88c+bMI0eOGFWIi4t78MEHxSdGRUWdPn3ajh7rSkpKMpnep0yZ8s0334j3HtNz7LudmZm5du1ak41ER0cvX768U6dOhhKtVnv06NG4uLjvvvvO4pXVw7GX0ARFRUUtWLCg7lMV69ati42NLSoq+v777+vWHDlyZM+ePR0+AI1Gk5eX9+9//3vp0qXXr18XV5DL5WPHjnV4vwBuEwR4AACcKDQ0dMKECc5rf/LkyZMnT7ZcJzw8fMmSJdOmTTMq//PPP43ymPi+6z333GOu2Y4dO8bGxsbGxto3O9rDw8MQUH18fMQVWrVqVTfBGjR8K7WkpKQRI0bk5eUZlcfExGzatEkul5s70bHvdlxcXE1NjbiFJUuWvPPOO0aFbm5uw4YNGzZs2N///nd3d/v/fnPsJTRBXl5es2fPrrsBe2Ji4pEjR06cOGG0yoADb7/369fP+srTp08PCQlxVNcAbjcEeAAAnKioqGjkyJF//PFH+/btG6dHhUKRnZ2tVCqVSqVGo9EX5ubmimuK77eHhobm5OTULVm6dGnHjh0HDBhgoUcPD4+GDblRJScnv/rqq+L0Hhsb+9lnn9n6NEFD3u39+/eLqw0aNGjJkiUWerz33nttGmG9GnIJTdNzzz33z3/+s+5SFJ999pnRUxtt27at94sMZwgICJDEagIAmiwCPAAAzpWenj5ixIg//vijbdu2TuqioKDg22+/3bNnz9mzZ63focpoPy1BEAYNGpSYmFi35OLFiwMHDgwODu7Ro0ePHj0iIyN79uzZt29fk/fGJcFkfHr99dffffddK1twyLtdUlJicvvx+fPn2zclwSaO+oVpmjp16jRhwoQ9e/YYSowenhcE4ZlnnmnIgwz28fHx2b17d6N9lwegWSLAAwDgdGlpaSNHjjx8+HCbNm0c27JOp1u5cuX7778vfvq9XuJF0WbNmrVp0yZxTYVCceLEibprg7Vv337cuHGzZ8++7777bO23qVm5cuWbb75pTU0Hvts5OTnivQYFQRg6dKitLdvEsb8wTVZsbGzdAG/Ew8PD2YtKivXq1WvLli0DBw5s5H4BNDNsIwcAgCOZmyR87dq1UaNGiVdNa6CYmJjFixfbEcYEQTA8L20wbNiw559/3ppzs7KyNmzYcP/990+aNKmoqMiO3psIDw8PC/P8jTjw3TZ339vhX/EYcewvTJM1fvz4rl27mjs6ZcoUZ7/Pdd1zzz1ffPHF2bNnSe8AGo478AAAONLixYt79uy5atUq8aGkpKRRo0b9/vvvjtpgPD4+ftu2bQ5pyuCzzz7r2rXr0qVLDbtnW7Z79+6JEyceO3bMwtpvTZlKpZo8efL+/fvrvfXtjHe7kTWDS7CSTCZ77rnnXn31VZNHHb573LRp00JDQw0vPT09AwICgoODe/XqNWjQIEf99w4AAnfgAQBwuJUrV5pLDomJiaNHjy4uLnZIRx9++KG4MCQkZPXq1cnJyVVVVbr/SkhIsLJNNze3hQsXZmdnb9y4cdq0aa1bt673lJMnT27fvt22obuO+IuGysrKiRMn1p0gYJJj3+1WrVqZLDdaRNCxnPEL02TNnj3b29tbXH7nnXcOHz7csX299dZb6+tYs2bNihUrFi5c+OCDD5LeATgWd+ABAHC8Dz74QK1Wf/zxx+JDFy5cGDNmzK+//hoUFNSQLnJyci5cuGBU6Obm9uuvv4q3+C4pKbGpcT8/v9mzZ8+ePVsQhKKioqSkpNTU1NTU1DNnzvz222+1tbVG9Xfs2BEdHW3jFbjGO++8s379+lu3btUtLC8vHz9+/G+//da/f3+TZzn83W7Tpo1MJhNPg//zzz+7dOlS7+l2cOovTBMUEhLyxBNPbN682ajc4bffAaAxcQceAACn+Oijj1544QWTh86ePTt27NgGLgmWlZUlLrzrrrvEYUwQhJMnT9rdUWho6JAhQ2bNmrVixYpffvnl/Pnzfn5+RnWuXLlid/uNrFOnTocOHar7wLNeaWnp2LFjL126ZPIsh7/bQUFBffr0EZfHxcWZXNyu4RrtF6bpmD9/vlGJv79/TEyMSwYDAA5BgAcAwFnWrl1rbk24hISE8ePHWznP3CSlUikuNPmlQHl5+bp166xp05odxSIjI8WRT0LrkwuCEBkZ+csvv/j7+xuVFxUVjR49Ojk5WXyKM97t8ePHiwtPnTpleZ/w06dPq9Vqa9o34oxLaOIGDhw4aNCguiUxMTHizx0AJIQADwCAE/3rX/8yt2HViRMnJkyYYDJWWcPkJOqMjIy9e/fWLVEqlVFRUUZPjJuzePHifv36rVu37ubNm+bqZGZmijcwl9xE30GDBu3atcvLy8uoPD8/f9SoUWlpaUblzni3Y2NjxQMQBGHx4sWzZ88WfwQXL1585plnBg8ebF+Ad8YlOMS0adN6W+Gnn36yo/Hvv//+zzqWLVvm8PEDQGNiDjwAAE4kk8k+//xztVptcn/1o0ePTpw4cd++fS1atLC15Z49ewYFBYnnKk+dOnXu3LlDhgzx8/O7ePHi+vXrLaRxsfPnz8fGxsbGxvbu3XvAgAF33nlnREREQECAp6dncXHx6dOnN2/eXFZWZnRW3759bR2/y40YMeLbb7999NFHjXZHy87OHjly5JEjRzp27GgodMa73aFDh/nz53/00UfiQ5s2bdqyZUufPn26du3q5eVVVFR04cKF3NxcGy/x/3DSL0zDib8uMcm+pR87duxY93MEAKkjwAMA4FwymWzDhg1qtTo+Pl589I8//pg0adKePXtMrphtgbu7+/Tp0+Pi4ozKa2tr4+LijMoDAwNtfco9MTExMTHRysozZsywqfEmYvLkyRs3bnz66aeNpp1nZmbqM3zbtm31JU56t1etWpWQkPDnn3+KD2m12vPnz58/f96G67HI2b8wAIBGwCP0AAA4nZub26ZNm5588kmTR3/99ddHHnmkpqbG1mYXL15szTZvQUFBa9eutbVx68XExIwZM8Z57TvVzJkzTW4WcP369VGjRuXl5RlKnPFue3l57dq16/7777eyfgM1kV8YAIDdCPAAADQGuVweHx//2GOPmTx64MCBRx99VLw9m2Xh4eF79uwJCwuzUCcsLOzAgQORkZE2tWwlmUz27LPPfvnll85ovNG8/PLLixcvFpdfvXp19OjRhYWF+pdOereDg4OPHDmyePFik/PhHcvlvzAAgAYiwAMA0Ejkcvm2bdumTp1q8ujevXujoqJUKpVNbQ4cOPDcuXMzZsxwdzeeFhcQEDBv3rwLFy7cc889Vra2ZMmSTZs2zZgxo0ePHm5ulv5ICA4Ojo6OTkhIWL9+vbhryVm2bNmLL74oLk9MTBw7dqxCodC/dOy7bSCXy5ctW3bjxo233367e/fu5qp5enoOGzbs448/9vT0tLULAyddAgCgccictNcoAABoTAqF4siRIxkZGZWVlWFhYe3btx82bJit8+rrUiqVV69ezcrKys7OrqioqK6u9vLy8vX1jYiI6NGjR/fu3ZtBbrebw9/tugoLC0+dOpWXl6dQKCorK1u0aBEeHt6tW7e+ffs68C69Uy8BAOAkBHgAAAAAACTg9v3uHHAU7X/pdDrDD/qfdf+lr2aobzhXPxFRp9NdvnzZUCiXywVBkMlkcrlcJpO5ubnpf5CLuP9Xo14wAAAAAFfg736gfpr/0mq1df9XzyFd2LH6tIFMJjMkeU9PT/3/enh4eHp66n9wyAgBAAAAuBYBHvhfWq1WrVZrNBr9/xq4elz10Ol0KpXK3MJXMpnMw8PDy8vLy8vL09PT67+4bw8AAABIC3/B4/al/r/0N9VdPSjH0+l0tbW1tbW15eXldcvd3d29vb29vb29vLx8fHx8fHwasqwxAAAAAGcjwON2odVqVSqVWq3W/69arb7NV3BUq9UVFRUVFRWGErlc7u3trQ/zLVq08PHx0c/GBwAAANAUEODRbOkTu0HTfxLe5TQajVKpVCqVhhIvL68WLVr4+vq2aNGiRYsW5HkAAADAhQjwaFZUKlVtba3+f0nsDVdTU1NTU6NQKPQvvb29fX19/fz8/Pz82CsYAAAAaGQEeEibfv22mpoafW6/zZ+Kd7bq6urq6uqioiJBEORyud9/+fr6ymQyV48OAAAAaOYI8JAew6pshHYX0mg0paWlpaWlgiC4ubn5+vr6+/v7+/sT5gEIgnDt2rUBAwYYVtmQy+XffPPNtGnTXDsqAACkjgAPyTDcaa+trSW0Nylarba8vFy/yr3+znxAQEBAQACP2QO3p5qamieeeMKQ3t3c3DZt2kR6BwCg4dxcPQDAEq1WW1VVVVJSkpeXV1hYWF5eXlNTQ3pvyvR35rOysi5fvnzp0qUbN26UlJSwHgFwW3n11VfPnTtneLlu3bqYmBgXjkdaoqOjZSJbt2519bgAAE0Cd+DRFKnV6urqav39dlePBfarra0tLCwsLCyUyWS+vr6BgYFBQUHclgeat927d69du9bw8pNPPnnmmWdcOB4AAJoTAjyakNraWv0yadywbWZ0Op1+z/lbt275+PgEBgYGBwe3aNHC1eMC4GC3bt16+umnDS9XrVr18ssvN+YATK7BwXNbAIBmgwAP16upqdHndq1W6+qxwOmqqqqqqqpyc3M9PT2DgoKCg4P9/PxcPSgADqDRaKZPn67fqEIQhEWLFr3xxhuuHRIAAM0MAR4uQ26/zdXW1ubn5+fn53t4eAQHB4eEhPj6+rp6UADst2zZsiNHjuh/XrBgwfLly107HgAAmh8CPBpbbW1tVVUVuR0GKpVKn+Q9PT1DQkJCQkJ8fHxcPSgAtqmqqvLw8FiyZIkgCGFhYbGxsa4ekVSFh4d37drVqNDf398lgwEANDUyJoahcajVan1uV6vVrh5LE9KmTRtBEHQ63dmzZ109libEx8cnNDQ0JCTEw8PD1WMBICXMgQcANG/cgYdz6XQ6/Zxn1pOH9aqqqm7evHnr1q2AgIDQ0NCgoCCTf5QDAAAAtxUCPJyltra2srKyurqaWx+wj06nKy0tLS0tdXd3DwkJCQ0NZeF6NAPZ2dnXr1/PycnJz8/X/yPp4+Oj/67qrrvu6tatm5ubWyMP6dSpU8nJydnZ2b6+vh06dPjb3/4WGBho5bkOv5yioqLLly+npqaWlpYqlUp3d3dfX9/w8PD27dv36NEjODjY9utzgNra2mPHjl25ckWhUAiCMGzYsGHDhpmrrNPpkpKSEhMTi4uLFQqFl5dXSEhIRETEvffea/0bax8Xdg0AaBwEeDiYVqutqqqqrKzkUXk4ilqt1k+S9/X1bdmyZUhISOMnHKAhUlNT169ff+LEiUuXLpWVlVmo6efnN2XKlLlz51rIhzaJjo7etm2bUWF8fHx0dLRGo4mLi1uzZk1qamrdo+7u7jExMe+++27r1q1NtumMy9FoNJs3b964ceOJEycsfO0bERExYMCABx54ICoqqkuXLvrC9957z/Jy9yYf4UlISBg4cKD+Zwvvkkqlev/99z/66CN9dNd79tlnTV5RYmLihx9+uGfPnsLCQvFRNze3u+++e968ebNmzfL29jY3WguDMXdKA7s+e/bsgAEDjArvv//+Y8eOWehx0qRJu3fvNirct2/fgw8+aOEsAEAD8UcwHKa2trakpCQ/P7+srIz0DmdQKpU3bty4ePFiZmZmVVWVq4cDWOvEiRMffvjhsWPHLMddQRAqKiri4+OHDx8eExNTWlrqvCEVFhaOHDnypZdeMkrvgiCo1epNmzbde++9aWlpJs91+OXk5ubec889c+fOPX78uOWHtrKzs3fv3v3666//9NNPlrt2iOLi4uHDhy9evLhuejepoqJixowZffr02bx5s8kILQiCVqs9e/bs888/37lz5/379ztqkA3vun///v369TMq/Ouvv65fv26u06KiInE77du3HzdunO1XAACwAQEeDaXT6SorKwsLC4uKiqqqqnhgHs6m0WgKCgquXLly7do1hULBrxyapa1btz7yyCMqlcoZjRcXF48YMcKw5ZtJN27ciIqKctS3sRYuR61WT5gwoQku5KlSqSZPnnz8+HHxIaN/dm7cuDFo0KD4+Hgr/znKzc2dMGHCu+++2/BBOqrrOXPmiCuLHwQw+O6778Sf5tNPP83jUQDgbPw7C/tpNJry8vL8/PzS0lIn/ZUJWFBeXn79+vVLly7l5uby0Aean8OHD69cudIZLb/55puJiYn1Vjt37tyWLVsc1am5y/nqq6/OnTvnqF4c6J///OfRo0dNHqqblsvLyx9++OHk5GSbGtfpdG+++WYD314Hdv3UU0+J9++0EOC3bt1qVOLm5jZ79mybRgIAsANz4GEPlUqlVCp5hhlNgUqlunXrVk5OTmhoaFhYmIWZpYDLtWnTZujQoT179uzcubOfn5+Pj091dXV2dnZCQsKOHTsqKiqM6q9Zs2bhwoUO3wNcqVQafvb09JTJZDU1NSZrbty40eS9WT2HXI7Jh+GnTp06ZsyYiIgImUxWUlJy69atS5cuJSQkpKSk2HCdDZOUlGRNtVdeeeXSpUsmD/Xt2/eOO+6oqKg4ceJESUmJuMKzzz47dOhQw2R+Wzmw66CgoEcffdQoll+9ejUhIWHQoEFG56anp//1119GhaNHj+7YsaN9FwIAsB4BHraprq5WKpXsCYemRqvVFhQUFBQUBAYGhoeH+/n5uXpEwP/y9/efP3/+3Llz7777bnN1cnNzx44da5THFArFoUOHpk6d6oxRjRo16r333tOvXnbw4MG5c+fevHnTqM6pU6cqKyuNNoBw7OVcu3bN6NzXXnvtvffeM9nsjRs39u7dGx8fX3dduueff/6JJ57Q/9y5c2fxWenp6eLCiIgIc4M3Mnz48GnTpnXp0qWmpiYjI+PgwYPu7v/58yklJcXkXfQuXbp8++23hkXyampqFi9e/M9//tOoWk1NzYoVK7788ksrR1KXw7ueO3eu+L76tm3bxAHe5J35efPm2XoJAAA7yJg+Cmvot3NXKpU8qOxYbdq0EQRBp9M1wfmfkqbfdyooKMjVAwFs8OOPP06bNs2o8JVXXvn444/tbtPkkuaCIIwbN27Pnj2GICoIwsmTJwcPHiyuefLkyXvuuceOrq28nIiIiJycHKMT6/3OQqVSeXh4iMtNLjhf75865t4ld3f3L7/8MiYmxqhco9HI5XJBEP7+979/8sknRkd9fHwuXbrUtWtXo/Knn3568+bN4i4KCgrq/mNl5Sr0zui6R48eRt+ntG7d+tatW/qLNYiMjDR6br9Vq1a3bt0y+YkAAByLO/Coh36NOqVSqdFoXD0WwFpKpTItLc3b2zs8PDwkJMTk3/SACykUiuzsbKVSWfdf19zcXHFN8Q3qhpPL5Z9//nnd9C4Iwr333tu2bdtbt24ZVTa3sHldDbmc0NBQowC/dOnSjh07ijc2q6txsuKKFSvE6V0QBEOgPXjwoPjonDlzxBFa39pXX32l1WrrFqrV6sOHDz/yyCO2js0ZXc+ePfv111+vWycvL+/QoUPjx483lJw5c0Y8637GjBmkdwBoHAR4mKXT6fR/jRn9Xz4gFdXV1RkZGdnZ2eHh4S1btiTGw7UKCgq+/fbbPXv2nD17tqCgwMqz6t3AzA6jRo0yOV25U6dO4gBvbq84R13OoEGDjFbUu3jx4sCBA4ODg3v06NGjR4/IyMiePXv27du3U6dOVvbiEKGhoa+88oqFCgqF4sqVK+LyyZMnm6zftm3bgQMHnjp1yqj86NGjtgZ4J3U9a9asRYsWGT1qt3Xr1roBXvyYvSAIc+fOtX7wAICGIMDDBKI7mpPa2trMzMycnBx9jGeXIzQ+nU63cuXK999/X7yuW72csRu8yUflBUEIDAwUF4pnTjn2cmbNmrVp0yZxTYVCceLEiRMnThhK9NuMz549+7777rO1XztMmDDBy8vLQgWjBwcMevfube6U3r17i1O0uXYav+vWrVs/9NBDO3furFu4c+dOpVLp6+srCIJGo/nmm2+MGnnggQd69uxp/eABAA3BH7L4P3Q6XUVFRX5+fnl5OekdzYlKpcrKykpMTMzPz2ftDzSymJiYxYsX2xF3BUFwxvSltm3bmiz39PS05nTHXs6wYcOef/55a87NysrasGHD/fffP2nSpKKiIjt6t0mfPn0sVzA3uSAkJMTcKSYPWTNJodG6Ft9LVyqVO3bs0P/866+/imdGsHwdADQmAjz+g+iO24EhxhcUFBDj0Tji4+Mt7KftEkaryhsYrVVmkjMu57PPPlu9erX1u+Xt3r174sSJzl6ZJTQ01HIFF/4b4ryux48f365dO6NCwycu/ugDAgKioqKcNBgAgBgBHoIgCJWVlUR33D70D9Vfvny5uLjY1WNB8/fhhx+KC0NCQlavXp2cnFxVVaX7r4SEhMYfnq2ccTlubm4LFy7Mzs7euHHjtGnTWrduXe8pJ0+e3L59u21Dt1G9q7K1bNnSZLmFf1hMHqr3m4LG7Foul8+aNcuo8NChQ3l5eVVVVYZb8QbTp083930QAMAZmAN/u6uqqiovL2eFedyGampq0tPT8/LyIiIiTE79BRouJyfnwoULRoVubm6//vqreBP1kpKSxhqXnZx6OX5+frNnz549e7YgCEVFRUlJSampqampqWfOnPntt99qa2uN6u/YscNoZ7VGpt8HVCwxMTE8PNzcIevbcVXXc+bMWblyZd2b/Pqp761bty4vLzeqzPJ1ANDIuAN/+6qtrS0sLCwpKSG943ZWWVmZmpp67dq1yspKV48FzVBWVpa48K677hLHXUEQTp486fwRNUijXU5oaOiQIUNmzZq1YsWKX3755fz5835+fkZ1TC7DbnKVypqaGrtHYkFISEhkZKS4/OeffzZZPzs7+/Tp0+LyIUOGNKmuO3XqNGrUKKPCrVu3itefv/vuuy3v9gcAcDgC/O1IrVYrFIqioiKVSuXqsQBNQnl5eVJSUkZGhvguH9AQSqVSXGhyYfny8vJ169Y5f0QN4ozLsWYLusjISPF3BCb7Fed8QRCuXr1qzUjsMHbsWHHhhg0b0tPTxeVvv/22eJ6aXC4fMWJEU+tafF/99OnT+/fvr7caAMDZCPC3F61WW1paWlBQUF1d7eqxAE1OUVFRYmJiVlYWj6XAUVq1aiUuzMjI2Lt3b90SpVIZFRUl3oO9qXHG5SxevLhfv37r1q27efOmuTqZmZkXL140KjQ5D9zk/Pnnnnvu4MGDqampGf/lqEXsn3/+efHKf1VVVePGjTt//ryhRKVSvfXWWxs3bhS3EB0dHRQU1NS6njJlivjtNfqH0cfH56mnnrJj5ACAhmAO/G1EqVRWVFSwTB1ggU6ny8/PVygUbdu2tWNlKcBIz549g4KCxLPBp06dOnfu3CFDhvj5+V28eHH9+vUW4mvT4aTLOX/+fGxsbGxsbO/evQcMGHDnnXdGREQEBAR4enoWFxefPn168+bNZWVlRmf17dtX3FT//v1TUlKMCo8fPz5u3Li6Jc8+++z69eutH6E5PXr0iI6O3rJli1F5SkpK//79BwwY0K1bN6VS+ddff5n8ysDT03PRokVNsGtPT8/o6OhPPvnEwgCmTZtm31cPAICGIMDfFmpqasrKytRqtasHAkiDSqXKyMgoKCho3769r6+vq4cDCXN3d58+fXpcXJxReW1tbVxcnFF5YGCgycfCmw5nX05iYqLJtdZMmjFjhrhwypQp3377rU2dNtCaNWsSEhLEE/J1Ot3p06dNzjw3WLduXbdu3Zpm1/PmzbMc4Hl+HgBcgkfomzmNRqNQKIqLi0nvgK2USmVycvKNGzf4zwcNsXjxYmv2RQsKClq7dm0jjKeBmsjlxMTEjBkzRlw+derUPn36OK9fsYCAgD179txxxx02nSWTyZYtW6Zfcr9pdt2rV6/BgwebO9q9e/dhw4bZ1C8AwCEI8M2WTqerqKhgujvQQIWFhZcvX7ZmnS3ApPDw8D179oSFhVmoExYWduDAAZPrijc1Lr8cmUz27LPPfvnllyaPenh47Ny5s5EzfOfOnU+fPv3kk09aWT8sLOznn39evHhxE+/awj32OXPmWNkjAMCxCPDNk36LlZz0cQAAIABJREFUuPLy8rr7uAKwj1qtzszMTEpKMrkEN1CvgQMHnjt3bsaMGe7uxjPXAgIC5s2bd+HChXvuucclY7ODYy9nyZIlmzZtmjFjRo8ePUxuAmcQHBwcHR2dkJCwfv16cdcG+kz7zTffPP744927dw8ICLDcrEMEBAR8/fXXFy9enDlzprnlM9zc3Pr16/evf/0rIyPjoYcesql9mUzW+F0/8cQT/v7+4nIPD4+ZM2da2QgAwLFkBLxmRqvVlpWVVVVVuXogsEqbNm0EQdDpdGfPnnX1WFA/mUwWFhYWERHRCHkAzZJCoThy5EhGRkZlZWVYWFj79u2HDRvm7e3t6nHZyeGXo1Qqr169mpWVlZ2dXVFRUV1d7eXl5evrGxER0aNHj+7du1vI7U2HTqe7fPny5cuXi4qKSkpKvLy8QkJC2rRpM3jwYGtWfYuKivrhhx+MCn/66acpU6Y4u2sAQNNHgG9WKisry8vLWWdeQgjwUuTp6dmhQ4fAwEBXDwRAMzR8+PAjR44YFf7+++9/+9vfXDEcAEDTwk2kZkKj0RQXF5eWlpLeAWerra1NTU1NT09ncTsAjlVbW1t3F3eD7t27N/5gAABNkAQeRUO9Kisry8rKeJgCaEzFxcVlZWXt27cPCQlx9VgANAdqtfq1114T73jfvn37iIgIlwwJANDUEOClTa1Wl5aW1tbWunogwO1IrVanp6crFIoOHTp4eHi4ejgAJOnYsWPvvvtuVVXVxYsXCwsLxRWio6Mbf1QAgKaJAC9hSqWSdeYBlyspKamoqOBWPAD75OTk7N2719zRwMDA+fPnN+Z4AABNGXPgJayqqor0DjQF+lvx169fZ1Y8AAdyc3P7/PPP27Zt6+qBAACaCgK89BiWqQsKCrKwMSyARqZQKK5cuVJaWurqgQBoDkJDQ3/44YfHH3/c1QMBADQhPEIvJVqttqioqKampm3btjKZzN3d3d/fX7zaDQBXUalUqamprVq1ateuHXvFA7CVl5dXaGho7969x48fP2fOnICAAFePCADQtLAPvGRUV1cXFRVpNBpBEHx9fUNDQ/XlxcXFNTU1Lh0a7Mc+8M2Vt7d3586dW7Ro4eqBAAAAoPngBpEE6HQ6hUKRn5+vT++CICiVSkNoDwwM5EYf0NRUV1cnJyfn5OS4eiAAAABoPgh+TZ1arc7LyysvLzcqz8/P1z89IZfLecQOaIJ0Ol12dnZKSopKpXL1WAAAANAcEOCdqOGTE5RKZU5Ojslt3nU6nWG3WB8fH29v7wb3BsDxysrKrly5wloVAAAAaDgCvLP8fCF/1d40rb1LDOh0uuLi4qKiIguLFFRVVVVVVel/5kF6oMlSq9UpKSlZWVmsOQIAAICGIPI5nkarW3c488ujNxMySr86nm1HCyqVKjc3t6Kiot6aBQUF+l3l3NzcAgMD7egLQOPIz8/ncXoAAAA0BAHewSprNcv2pB64/J+H23eey/stuci2Fior8/LyrP8rv6CgQP+Dt7e3j4+PTX0BaEzl5eVJSUniJS0AAAAAaxDgHamoQvXmT9cuZP2fv87XHc5Myqn/XrqeQqEoLCzU31S3Uk1NjVKp1P8cGBgol8utPxdAI1OpVCkpKXl5ea4eCAAAAKSHAO8wN4qq/vFjckZRlVG5SqN775frBeUmFqKrS6PRmFxt3hqG/eFlMllQUJAdLQBoNDqd7ubNm2lpaYaNIQEAAABrEOAd4+LN8jd+ulZUYfq599Iq9cp9adUqs/fVa2pqcnNzDVu72yE/P1//g6enp6+vr93tAGgcJSUlycnJDfmvHgAAALcbArwDnLxesmJPWmWtpZtpGYVVH/87w+QS1EqlMj8/v4H34lQqlWGfKn9/f3d394a0BqARVFdXJyUllZSUuHogAAAAkAYCfEP9kljw3v7rtZr6Z62fvF6y7aTxovQlJSWW94qzXklJiVqtFniQHpAOjUaTlpaWk5Pj6oEAAABAAgjwDfLNqZzP/8iyPn3/eCb3yLXiuiVeXl4OHI/hQXoPDw8/Pz8HtgzAebKzs9PT021avRIAAAC3IQK8nXQ64f8dyfomwbb7ZjpB+Oy3zJQ8paHEx8fHgXfL1Wq14XFcf39/Dw8PR7UMwKmKi4uvXbvGLvEAAACwgABvD61Ot+bXjH2XCuw4t1ajXbXvet3l7gICAhx4t7ysrMyQAYKCgmQymaNaBuBUSqUyOTm5qsp4JwsAAABAjwBvM7VG988D6b9fLa6/qhmKStWqfWk16v99XDY4ONiBz9Ln5eXpJ9W7u7v7+/s7qlkAzlZbW5ucnFxaWurqgQAAAKApIsDbplatXbUv7XhaQ1eNTiuoXPPrDcPceZlM1qpVK0ctHa/VahUKhf5nX19fT09PhzQLoBFotdq0tLSCAnse8AEAAEDzRoC3QY1au3Jf2tnMMoe0dixV8W2dKfRubm6tWrVyc3PMJ1JRUWHYX5oH6QFp0el0mZmZt27dcvVAAAAA0LSwW7i1qlXaFXvTEm+VO7DNb0/ldAjxub/rfxax8/DwCA0NddSdt4KCgrZt28pkMrlcHhAQwEO5gLTk5ubW1tZ26tSJL+CarKqqKv3mnY1JLpe3aNGikTsFAABNBAHeKlUqzfI9aVeyKxzbrE4QPv13RuuA7l1b/eevMf2i9IaV5BtCq9UWFha2atVKEIT/z959BzR1tY8Df24WIYQQ9gYFBRXF2R9W66AqTlxFrZWqbfX1a622zmod1bpxtvZVStUOR1vH68ZV3FVxgnuwVEDCJhAg8/7+uPYSGSFkB57PXzc3dzz35AZy7jnnOTwer7Kykm6TRwhZhcLCQrlcHhgYyGQyzR0LqkV2drZB/lw3CJ/PDw4ONvFJEUIIIWQhsAt9/Srlqu+OGb72TpEqVKviU4vK30pKb2dnZ5CDV1RU0BmthUKhofrnI4RMprS0FKeXQwghhBBCFKzR1UOqUK04kfr4tVFq75SCMvmK428lpXdycjJUUvq8vDyVSgUADAbDwcHBIMdECJlSeXn506dPsQcNQgghhBDCCrwmMoVqpaHHvdcqNa986/mX6knpXVxcDNVplh5Uz+VybW1tDXJMhJApSaXSp0+f4hTxCCGEEEJNHFbg6yRTqlbFp93LNHrtnXLxWeHB2zn0SyaT6erqapDkVVKpVCKRUMsODg44mBYhaySXy58+fUp/lxFCCCGEUBOEFfjaqUhy89mMpFeGmTFOS3sSsxPTq3LFczgcZ2dngxy5oKBAqVQCAEEQ2JEeISulVCqfPXsmFpv07xJCCCGEELIcWIGvBUnC5r9fXE01dW5hkoRNZ9MzCqp6yfJ4PEPVt+mO9DY2NjgFEUJWSqVSpaSkmD7zOUIWqLCwsHnz5gRBODs7P3z40NzhmEJGRoazszNBEP7+/pmZmeYOByHjwhu+CWqCf9h1gBX46kiAny69vPSs0Cxnr5SrVp1ILamomljYwcHBIPVtmUxWWvpmOIBAIGCxcAZBhKwSSZJpaWlFRUXmDgQhc1IqlR9++GFGRoadnV18fHxISIi5IzK6ioqKESNGFBYWurm5nT171sfHx9wRIWREeMM3QU3wD7tusAJf3e/Xsk49yDdjALmlsjUn0xRKOqUdODs7czgc/Y9cVFSEHekRagRIkkxPTy8sNM9zRoTU5eTkEARBEESXLl1Med5vvvnm7NmzHA7n0KFDYWFhpjy1uUyePDkpKUkgEJw6dSooKMjc4ViNNWvWULdobGysuWNBDYA3fBPUiP+ws1gsgiAM9RwKm2Hfcuiu6NAdkbmjgMevy7ZeeDmjjz/1kiAIV1fXnJwcqvqtD5FI5OXlBQAcDofP55eVGXF6PISQ8VB1eJIkDZUpAyFKYmLiyZMnL168+OLFi/z8fKlU6ujo6OfnFxYWNnDgwP79+1tCJtT9+/fHxMQwGIw9e/b069fP3OGYwqZNm/bs2cPlco8dO9axY0dzh4OQceENb14KhWLFihUA4OTkNGPGDNOctAn+YdcZVuCrXHha+PvVLHNH8ca5JwX+zrbDOrhRL6mk9CKRiCRJzTtqplAoiouLhUIhANjb20ulUrlcboBwEULmkJGRAQBYh0cGceXKlYULF166dKnaepFIJBKJbt68+eOPP/r4+CxcuHDy5MlmrMY/ePDgk08+AYDY2NioqChzhWFKFy5cmDdvHovF2rdvX8+ePc0dDkLGhTe82SkUimXLlgFAYGCgaSrwTfAPuz6wAv/GnRfiLede6FU5NrTfrmb5OnI7+Quol1RS+vx8fbv3i8ViOzs7NpsNAEKhMD8/X8+HAgghM8I6PDKIDRs2fP3113Q/Lw6H07lzZw8PD3t7+/z8/PT09MePHwNAZmbm1KlTnz59umnTJnOFmpSUNGfOnODg4LFjx5orBhN79OjRwoUL33nnncGDB5s7FoSMDm/4JqjR/2EfM2aMUqk01K81rMADADwTSWJOpylVllWPVZHk+jPpaz8I9nXiUmt4PJ5AINB/EimRSOTt7U0QBIvF4vP5dHI7hJA1wjo80tPy5cuXLFlCLbds2fLbb78dOXKkra2t+jbZ2dl//vnnunXrcnJyzPtfIzo62oxnN4vPP//c3CEgZDp4wzdBjf4P+549ewx4NExiByKxbFV8WqVcZe5AalEuU644kSJWS0ovFAqr/ajSgUqlolNY8/l8g2TIQwiZ0YsXLzCnHdLNqVOnli5dSi2PHDkyKSlp3LhxNf/ReHl5zZo1Kz09/auvviIIwtRRIoQQQggAsAJfWqlYdux5cbnljgMXiWXrTqer9w5wcXGhOsDro6ysTCaTUctCoRB/jSFk1UiSzMjIwPnhUUOpVKqZM2eqVCoACAsL+/PPPzVPXMrlcjdt2rR8+XIN2xw6dGjIkCG+vr42Njbu7u6RkZFHjx6tdctqGexJkty3b19kZKS/v7+NjQ1BECkpKfTGN2/eXL58+YABA/z9/Xk8HpfL9fT07Nu3b0xMjIY7v2aSfO3DU5eYmDhjxozQ0FBqXhhPT89+/fp9//335eXlFnVebehWkppVu165XL5jx47w8HBPT08ul+vn5xcdHX316lXNB5HJZNu3b4+MjPT19eVyuUKhMCQkZNq0aTdv3tQmgPnz54eEhPD5fEdHx/bt2y9ZsuT169cWGHODbvuGHr9FixbUwe/du6ch7IsXL9Y1eYR1fdE0uHLlCqGdH3/80RiFoFKpdu/e3a9fPy8vL1tb2+Dg4M8///zly5fqu9y7d2/SpEmtWrXi8XjOzs79+vU7cuSIkUrp9u3b06ZN69Chg4ODA5vNdnZ2Dg4O7t279+LFiy9dukSPn0pJSSEIgn6Gm5qaWq24unbtWtclQ8M/dx2K2kpvcm2y0Gv/yRJNefyzTKn69kjK49dWkIl9QFuX/+vlR79UKBQikUjPpPQMBoPqSA8A5eXlJSUl+kaJGs7T0xMASJK8c+eOuWNBVo8giBYtWggEAnMH0lSkpqaa/qEJn88PDg421NEOHjxIpwu6d+9eu3btGnqEnJwc6u9Y586dL168OGHChIMHD9bcbNKkSXFxcdUeFqvve+bMmbFjx545c0Z9g2fPnrVs2RIABg4ceOrUqbpiEAqFe/bsGTRokGHDo5SUlHz22We17gUAnp6e+/bte++99yzkvPXSuSQ1U7/eEydOjBgx4tq1a9W2IQhi1qxZ69evr/UIt2/fHj16dFpaWs23CIKYOHFibGxsXR0GT5w4ER0dXfPL6OLi8scff9y6dWvBggUAsG3btv/7v/8ze8za3/Y6HH/p0qVU7rG5c+fGxMTUGjYATJ48efv27QCwefPmL7/8kl5vdV80Da5cudKjRw9tttyyZcsXX3xBvzRIISQkJIwZM+b06dPVthEIBGfOnKEmSFuyZMmKFStqVsRmzZq1YcOGWs+uWymRJDl79uzNmzdrqPTdv3+/bdu2AJCSkkLdfnUJCwu7fv06tazn565bUVvpTc5isZRKpbe3d2ZmZs29GvrJNt0KPAmw4Uz6ledF5g5EW5N7+g5u50q/lEqlubm5en58dnZ29LjZwsJCqVSqV4io4bACjwyLwWC0bNmSz+ebO5AmoRFU4KOjo6mBeb179z5//rwOR1D/TdO8efMDBw7w+fyIiIiAgIDy8vKEhISnT59SW/73v/+tNrSV3rdTp04eHh7x8fFsNrt79+6BgYESiSQxMZGe/7lLly63b992cXHp2rVr69atHR0d5XJ5WlraqVOnRCIRALBYrEuXLr377rsGDA8AioqKevTo8fDhQwDgcrn9+/dv164dj8fLzs4+efJkamoqAHA4nAsXLlQ7tbnOWy+dS1Iz+no7dOggEAguXbrk6uoaFRUVGBhYXFx86tSpW7duUVt+/fXXa9asqbb7rVu3wsPDqalt7e3thw4d2qpVK4lEcuHCBbqqEBERcfLkSQajetfRixcvRkREUJ0Kvby8PvjgA39//8LCwhMnTiQnJ9vb248aNWrnzp1QdwXexDFredvrdvzU1NQWLVoAgLe398uXL2sWFwBIpVIPD4/i4mIWi5WVleXm5ka/ZXVfNA0KCwtrzqlBy83N/eKLL6iZmH799dcJEyYYsBA6derk4+Nz9OhRZ2fn/v37e3t7i0Si48ePUyPdnJ2d09LStmzZsmjRIhaLFR4e3rZtW4VCce7cOaoEAODgwYMjR440VClt3Lhx9uzZAEAQRO/evd99910XFxeFQpGXl3f//v3Lly9LJBK6Al9RUZGYmCiTyfr37w8AXl5e1QZvCwSCTp06Vbtk3T533YraSm9yDRV4HT7ZpluB35v4et8tTX2rLA2DIBYNDqST0gOARCIpKCjQ87Bubm5cLhcAlEplfn4+1ZESmQxW4JHBMZnMoKAgzR2hkUE0ggq8j49PVlYWAKxatYpqpWwo+jcNg8FQqVTDhw/fvn07/WhYpVLNnTt348aNAODl5fXy5Uv1+eeq7durV6/ff//dz+9NdzOSJFUqFbX9ggUL+vTpEx4eXm36OplMtmTJkrVr1wJAaGhocnKyAcMDgGHDhlFdIocPHx4XF+fqWvUYXalUrlmzZtGiRQDg5+f3/Plz9bZQc523XjqXpGb09VIGDRq0d+9eBwcHes22bdumTZtGkiSDwbh8+XK3bt3otyorK0NDQ58/fw4A3bp1O3DggPqh9u/fHx0dTdXP16xZ8/XXX6uft7y8vG3btunp6QAwevTonTt32tnZUW+RJLl+/fp58+apx1BrBd7EMWtz28vlcp2P361bN6orwd9//92nTx+o4cCBA6NGjQKAwYMHHz9+XP0tq/ui6UYmk4WHh1PjIwYNGnTs2DH1SqChCiE6Onrr1q329vbUu/n5+eHh4Q8ePACAMWPGHDhwICAg4PDhw23atKFLaebMmT/88AMAdOzYsebPQt1KiSRJHx+f7OxsNpt9+vTp8PDwaoeVSqUHDhwIDw/38vKiV1ZWVlK96AMDA9XHdGi+5IZ+7joXtTXe5Boq8Dp8sk20An/5edHGM+lWd+V8G2ZMVCsvoQ29pqioSP9swD4+PtRfroqKChxDa2JYgUfGwGKxgoODqWdzyHisvQIvFovp6srp06cjIiJ0OIh6Lahr166XL19msd6a4EapVLZu3Zqqily5cqV79+617hsUFJSUlKRbltbRo0fv378fAK5fv071TTVIeOfPn3///fcBIDw8/OzZs9V+jVGmTJkSFxcHADt37qQmMTbvefWkoSQ1U7/egICABw8e1Pwo586dS/VFHzhwYHx8PL1+x44dkyZNAgBPT89Hjx4JhcJqO8bFxU2ZMgUAHB0dMzMz1Z9O0m+1a9fu9u3bNTMETZ06NTY2llrWUIE3Zcza3Pb6HD82Nnbq1KkAMGHChF9//RVqoGsLf/7555gxY2puUBcL/KLpZuLEib/99hsAtGnT5tq1aw0ad6ZlIfTq1evcuXPVGocTEhL69u1LLfP5/OTk5ICAAPUNpFKpv78/1Q6ckZHh7+9Pv6VzKYlEIg8PD6hxD2vW0Ao8NPxzr5eGora6mxzqrsDr9sk20SR2d1+Kra72DgBlUuXKE6kSadXQd0dHR/2T0tNzy9va2up/NISQ2SkUiufPn9OJKhGqlXofLvUehjpbtWpVtR80AMBkMj/44ANq+e7du3Xt++233+r8D4ju/qqhx6wO4W3dupVaWLlyZa0/qgCAbuA9duyYpZ1XB1qWpGYLFiyo9aNctGgR9VTx9OnTVBWFQlWlAOCbb76pWVMFgMmTJ1ODcouKiqrliNq9eze1sGTJklrz+y5durRm4Zs3ZnV13fb6HH/MmDFUG93Bgwdr5r4qKCg4efIkAAgEgqFDh9YVWK0s/IumpXXr1lHF6+zsfPTo0YZmjdGyEL777ruaXbvDw8PpAW6ffvpptdo7ANjY2FAd1wEgKSlJ/S2dS4lOmGXs6T/1+ftfKw1FbXU3uQa6fbJNtAI/vY//R2Ge1ph4Pau4slpSemdnZz2T0ldWVtJ3v0AgqOvuQQhZEZlMlpKSomeqS9S4icVieln/vAl8Pr9nz561vtWqVStqITc3t9YNGAxGZGSklicSiUR37ty5ePHi3/+iRgEAAD0EUf/wSJKkkgIIBAINw24DAwOpXgx1/Vwz13m1oVtJ1mv48OG1rndwcKAamlQqFT2KWy6X0wnV6XyK1RAEQb915coVej29L4vFGjx4cK37uru7q3d9N3vM6uq67fU8vqOjI1UaZWVlNVOa//XXX9TA71GjRml+ZGZdXzQtnThxYv78+QDAZrMPHDgQGBioeXvdCsHe3r7WfHsMBqN58+bU8sCBA2vdlw4pJyeHXqlPKXl6elJdsq9cubJq1arKysq6dteHPn//KQ0qauu6yTXQ+ZOt/6lko0QAjO7iGeDK23gmo1xmZT9wk16Jf72a9dl7b+YhYDAYrq6uOTk5+gxfz8/PpzrSMxgMBwcHnFAaoUagoqKCSidba4oXhNSbnqhcWfrw8/Or6/kvfaK6zuLn50ePFK3Lo0ePNm/efOTIEQ0/jDSMaGhoeJmZmVQPBbFYXGvS7GrovmwWcl4N9CxJzby8vFxcXOp6NzQ0lOrES/84fvnyJVWj8PDwoDr61opOmkV1T622b1BQkIaf6aGhoZob00wZs7q6bnv9jz9+/PhDhw4BwK5du8aOHav+1q5du6iFjz/+uNbDWukXTRsPHz4cO3Ys9Wt5y5YtvXv3rmtLPQvB19e3rn+79Ceu3j2+1g0kEgm9Up9SIghi3rx5c+fOBYCFCxeuXbu2X79+PXr06N69e8eOHQ3VaKfz33+di9qKbnINdP5km2gFntLF32H1yKCVJ1JzS62so+mx5FxvIXdA2zf/b1gslqurq55J6XNzc6n/EzY2NjweT585ZhFCFqKsrCwjI6N58+ba/GNATQ2dfQcA8vLy9DyahhoUffvV9aC51k7C6n788ceZM2cqFArNm2loXGpoeA3NEVtRUWFR562L/iWpmfpNVRNdTy4qKqq2oKEKrf6uegMDva+WJ62LKWNWV9dtr//xBw0a5OTkVFhYeObMGZFI5O7uTq1PSUmh+hH4+/vX2oRovV+0euXn50dGRlLdyKdPn05lEKiVaQqhrm2MUUqzZ88uKytbvXq1TCYTi8UHDx6kpisTCARDhgyZOnWqDhNSVqPb3399itqKbnINdP5km3QFHgD8nW03jG619lT6gyzjjgwxuJ8vv/J2tGnn/eZBnY2NjaOjoz4t5zKZrKysjOpFKRAIZDJZvTc3QsjyFRUVsdlsX19fcweCLI5AIPDy8srOzgaA27dv9+vXz1yRaG4FSkhImD59OgAwGIzx48cPHz48JCTE3d2dx+NRO96/fz80NNSwIdH/AVu0aPHzzz/Xu72hnpEZ9bxmKUl1GpoZtLwQHcpZz2zNxou53sZPnY/P4XDGjBmzbds2pVL5559/0pNg0ykDoqOja+7ViL9ocrk8KiqKmq2gX79+mzZtqmtLs39HaqVnKREEsXTp0smTJ+/atevMmTOJiYlUK51YLN67d+/evXsnTJiwfft2bbJFGJCeRW1FN7kGOn+yTb0CDwD2XNayoS12XMmMv69v+4MpKVXk2lPp66KCPR3eJKXn8/lyuVyfHBWFhYW2trZMJpMgCAcHB/3nqEMIWYLc3FwbGxuDZClDjUzv3r337t0LAGfOnKGGhlogegruX375Zfz48TU3MMZcAHSrbFFRkYauttZ1XhOUpOZfDnQzg6OjI7Xg5ORELWjuGk2/S++ovqzlSetiypi1YZDjjx8/ftu2bQCwa9eumnWbWrsWN+Iv2rRp0y5evAgAQUFB+/bt0/DoxCyFUC+DlJK3t/f8+fPnz5+vUCiSkpLOnTu3b9++27dvA8Bvv/3m6+u7fPlyQwWsDf2L2lpucg10/mRxYCQAAJNB/Ken7+e9/ZgMa+plWlapWHkiVX0Mv/5J6ekkqxwOh55MFSFk7V69eoWTRKKaRo4cSS2cP3/+/v375g2mViRJUgOY3dzc6hrQ+PDhQ4Of18fHh/onWFBQYIzjm/68pinJ7OxsDdVOempleipEX19fKs3769ev1dO8V0OnbgoKCqJX+vn5Ufs+e/ZMQ8/qeue0N2XM2jDI8bt27Uqlqb99+/bjx48B4OrVq6mpqQDwzjvv1JyKshF/0TZv3ky1bQqFwmPHjmkYsGOuQqiXYUuJxWJ16dJl3rx5t27domZJBICffvrJlDOLG6SoreUm10DnTxYr8FUiQlwWDwnk21hTDvbMosr1p9NVpMGS0isUipKSEmrZ3t7exN1pEELGk56erp4UByEAGDFiBP0rZ/LkyVqOnFJPj2xspaWl1ISIzs7OdfWePXDggMHPy2az6fYQagJe0zDeeU1WkocPH651fUlJyblz5wCAIIiuXbtSK9ls9jvvvKP57CRJ0m+pT63MZrO7dOkMKGvzAAAgAElEQVQCAAqF4sSJE7XuKxKJrl69ajkxa8NQx4+OjqYWqDZJumWy1obHxvpFO3369Jw5cwCAxWLt27dP88MUcxVCvYxXSrNmzaLSm+fl5an3VaEmaQO1WegMy1BFbRU3uQY6f7JYgX9LB1/BulGtfBy55g6kAe68FO+6lk2/ZDAYLi4u+iSdLikpoX7DEQQhFAox9xVCjYNKpUpNTcXJ4ZE6BoOxadMm6u98YmLihx9+qDlHVGVl5axZsxYvXmyqAMHOzo7q75qSklLrGLFjx44lJCQY49TUUEkAiI2NvXbtmuaNqVmLLPm8JivJ1atX13oXrVy5ksoL1b9/fzrjFKhNvLx69Wr1qQ1pO3fufPbsGQA4OTlVm9WZbkZbvnx5rUWxdOlSbR5LmTJmbRjk+B9//DH11d6zZ49UKt23bx8AsNnsDz/8sObGjfKL9uTJkzFjxlBV0E2bNtWb5sOMhVAvI5USSZJ0s596H14Gg0HlwzfScFpDFbW13OQa6PbJYgW+Ok8Hm3Wjgt9p5mDuQBrg0F3R2UdVvb/YbHa9OVc1o6dVYLPZ+k8OjBCyEHK5PDU1VZ8pJ1HjM3DgwGXLllHLBw8e7NChw969e2tWZrKzszdu3BgQELBp0yZT9rRkMplUy6dcLp8yZUq1J1BHjhz56KOPjHTq/v37DxkyBABkMtmAAQP++OOPmhculUqPHDkSHh5OzTRmyec1WUmmpaVFRUXRvfko27ZtozrrEgSxcOFC9bfGjRtH9YPNysoaMmRItU7jBw8enDZtGrU8b948Ho+n/m50dDQ1Hde9e/eio6PVOxmRJLlu3brY2FhLi1kbBjl+8+bNqcb5Fy9ezJ8/n6qJDRgwoNafiI3vi1ZUVDR06FDqM50yZcoXX3xR7y5mLIR66VxK58+fHzFiREJCQs22dJIkV65cSY0f6dy5c7UbiZrSvLS09ObNmwa/HEMVtbXc5Bro9sliB+la2LKZCwYF7L6e/b87dQ49sjSxF195CbkhXm8q21wu19HRkZ6JpKEUCkVhYSGVRoXP51dWVhqwbQEhZEbl5eXp6emBgYHmDgRZkMWLF9va2s6fP1+pVD579mzcuHE2NjadO3f29PS0s7MrKChIT09/9OgRvX29s74Z1tdff021Mf7xxx/Xrl0bNmyYr69vUVFRQkICNV3QggULVq9ebYxT7969u3fv3klJSWKx+KOPPlq0aFGfPn2oSZ4LCgoePHiQmJhINZDSKZQs+bwmKMkOHToIBIL4+PigoKCoqKiAgICSkpKTJ0/eunWL2mD27NnV5qzicrl79+7t3bu3RCK5fPlyUFDQ0KFDg4ODy8vLL1y4QDdJRUREUHNZq+PxeL/88kv//v3lcvm+ffuuXLnywQcfNGvWrKCg4MSJE8nJyfb29qNGjdq5c6flxKwNQx3/448/vnLlCgB8//331JpauxZTGtkXbcmSJc+fPwcAd3f3Pn361DVKAgDat2/fvHlzatmMhVAv3UpJqVQePnz48OHDLi4u3bp1CwkJcXZ2lslk2dnZx48fz8jIAAAGg0Fnd6NFRkZSVffBgwePGzfO39+fGlfr4eERFRWl/+UYqqit5SbXQIdPFivwtWMQxPh3vZs52/54/qVMYQWtVUoVufZk2rpRwe6CN0np7e3t5XJ5WVmZbgekppSjxsA4Ojrm5eWZsskFIWQ8xcXF2dnZXl5e5g4EWZA5c+aEhYUtXLjw8uXLACCVSmsdOezv779kyZJPPvnElLFFRkauWLFi8eLFJElmZGTQv9IAgMPhrF+/Pjw83Eg/uRwcHP7555+vvvpq586dSqUyLS0tLS2t5mYuLi6enp6Wf14TlCSTyfzrr7+GDx+emJi4detW9bcIgvjyyy9jYmJq7tWlS5cLFy6MHj06PT1dLBbTA1lpEydOjI2NrXV4YHh4+IEDB8aPH19SUpKdnb1lyxb6LScnpz///JPKs21RMWvDIMcfPXr0jBkzpFIp9RNOKBRGRkbWtXEj+6LRfaRFItHo0aM1bLllyxa6fd6MhVAv3UqJzmaVn59/9OjRo0ePVtveycnp559/7tu3b7X1X3755d69e588eZKXl7d582Z6fVhYmEEq8IYqamu5yTXQ4ZPFLvRV/n4B/2S9taZnkNPyYS0debrnhDMlcaVi9cm0SnnV4wZHR0cqkalucnNzqS8Dk8mkRsIghBqH169f69xDBzVWPXr0uHTp0rVr15YsWdKrV69mzZrx+Xw2m+3m5vbOO+9Mnz791KlTaWlpn376qelzoyxcuPCff/4ZO3asj48Ph8MRCoUhISEzZ85MSkqiBxAaCY/Hi4uLe/r06eLFi3v06OHp6cnhcLhcrqenZ48ePb766qv4+Pjs7OywsDCrOK8JStLDw+PSpUuxsbE9e/Z0d3fncDg+Pj5jx469dOkSnXChpi5dujx58iQuLm7w4MHe3t4cDkcgELRq1Wrq1Kk3btz45ZdfbGxs6jrj0KFDHz16NHfu3NatW/N4PIFA0LZt2wULFiQnJ9c77NlcMWtD/+NXq8yMGjVK8y5N8ItWkxkLoV46lFLv3r3T0tK2bdsWHR3dvn17JycnFotlY2Pj5eUVERGxadOmlJQUejoSdQKBIDExccWKFd26daP2MvjlGKSoregm16ChnyyBzaqUhwXw/W1QkdDPH0YFg/p0cgUS+er41JTccvNF1wBhAcL5AwLo/zUqlSonJ0fLxMI12dnZ0VMUFhYWSqVSgwSJaNSzNJIk79y5Y+5YUNPCYDBatWql58STTVxqaqrpJ+fj8/k1Z8dByLxycnKof2edO3eme55bOGuMGSGEAFvgKXnl8FMyqEgAgLMv4Ic7UK5W4XW2Y68aGdQryMlc4TVIYlrx3htvJaV3dXXVuQeXRCKhK+0ODg76JLdHCFkUKim9zk/3EEIIIYSQ6WF9DGRK2JYM5Wo52h7kw4pr8FptvmQOk/FVv2bj3/W2iinVDtzKufisai5HPZPSi0QiuiO9QCAwQHwIIcsglUrT09PNHQVCCCGEENIWVuDh90fwssYUm7nlsDoRHqrNfUgAjOzkPrd/AJdt6YVGAvz33MtnoqonEFwuV5+kwdQMEwBga2urz6B6hJClEYvF2dnZ9W+HEEIIIYQsgKXXRY3t/Eu4Xsdv13I5fH8b/n7x1spugcI1HwS72nNMEJs+ZErV6vi0grKqfgUCgUDnGd0rKiroOYGxIz1Cjczr16+rzX6MEEIIIYQsU5OuiaUVw19PNW2gIuHPJ/DbQ1CfSK6Zs+2G0a3oGdctVlG5fGV8arWk9DonRM3Ly1OpVADAYDAcHBwMEyJCyDJkZGRgikqEEEIIIcvXdCvw5XKIuwfaTPF+ORPW3QSxrGqNgMtaOrRl39bOxgvPINLyyr9PyKCnGSAIwtXVVed5IHJzc6kFLpfL4/EMESBCyCIoFIq0tDSclAQhhBBCyMI10Qo8CbD9PuRXaLt9ajGsvA6vSqvWsJnEF+/7f97bj8mw6Lx211KL9918Tb/UJym9TCaTSN6MqxcIBEwm0zAhIoQsQHl5eWZmprmjQAhZJQ8PD5IkSZK0ovnYrDFmhBCCJluBP50O9/IatktBBaxJhDuit1ZGhLgsGhxoZ2PRVdk/b7y+/LyIfslms+mp3RuqoKBAqVQCAEEQ+mTFQwhZoNzc3KKiovq3QwghhBBCZtIUK/CpxfC/57rsKFXCtiQ4ngrq3Uw7+gnWRbXycbTc3OwkwJZzL57nltNrbG1tda5+i0RvnmFwOBw7OzsDxIcQshgvXrzAwfAINRGFhYXNmzcnCMLZ2fnhw4fmDgchhJBWmlwFvkIBP98Dla4jPUmAwynwUzLIlFUrvYQ2MVHBXZpZbmo3mUK1Oj61QPJWUnrdqt8KhUIsfjPtnr29vc4j6hFCFkipVOJgeISaAqVS+eGHH2ZkZNjZ2cXHx4eEhJg7IoQQQlppchX43x82YOh7XW7lwNobUFRZtYbHYX4zKGBkJ3d9D200hRL5qhOpMrWsfU5OTrolpS8uLlYoFIAd6RFqjMrLy3FmeGT5cnJyCIIgCKJLly5WdF4Wi0UQhI+Pj6He0tk333xz9uxZDodz6NChsLAwAx6ZYoyYEUIIQVOrwF/Jgps5hjnUCzGsuA5pxVVrGAQx/l3vaeF+LKaFprVLzSvfeuEl/ZIgCBcXF91y0dEZ6dlsts7TyyOELFNOTk5paWn92yGEzEqhUCxdunTp0qU//PBDg3bcv39/TEwMg8HYs2dPv379jBQeQgghY2hCFXhROfzx2JAHLJFCzE24+nZLVb82LsuHtRTy2IY8k+FceFp48E7VMwwmk+nq6koQDX7ioFAoiovfPL2wt7dnsy30ehFCuklPT6c62iCELJZCoVi2bNmyZcsaVIF/8ODBJ598AgCxsbFRUVFGiw4hhJBRNJUBzCoSdtwDqbL+LRtEoYKd9+GlGEYHAz2dXGtP/oZRrVbFp6bmlWvc2zx2X8/2cbQNa/5mxD6Hw3F2ds7Pz2/occRiMY/H43A4ACAUCvPz83HcLEKNhlwuf/HiRWBgoLkDQahRGTNmjFKpbOhcMLrtVZekpKQ5c+YEBwePHTvWIAeslWFjRgghRGsqFfjjqZBWYqyD//0CROXwn1Cw/bc4nfnslSOCvv8745p6J3vLQJKw6Wz6mg+CmznbUmt4PJ6Dg0NJSYMLKDc319vbmyAIFotlb29PJ7dDCDUCxcXFBQUF+PsbIQPas2ePyfaqS3R0tAGPVhfDxowQQojWJLrQp5XA8TTjnuJ+Hqy6DmoztQGXzZg3MGD8u94N759udJVy1coTqSUVVf1jHRwceDxeQ4+jUqkKCwupZTs7O6o1HiHUaLx69Uomk5k7CoQQQggh9Ebjr8DLVfDrA93njdPeawmsvA6PCqrWEAAjO7nPiWhuw7K4cs4rla05mSZXVpWLs7OzDjVwiURCzxotFAp1GE6PELJYSqUyIyPD3FEgo7t58+by5csHDBjg7+/P4/G4XK6np2ffvn1jYmLodCcNVS1bO0mS+/bti4yM9Pf3t7GxIQgiJSVFffvExMQZM2aEhoZS/4w8PT379ev3/fffl5drOxjt0KFDQ4YM8fX1tbGxcXd3j4yMPHr0qLGvWi6X79ixIzw83NPTk8vl+vn5RUdHX716ta7tdcvNXnOvlJQUgiBsbd/0pEtNTSXe1rVrV4Nf7+3bt2fPnt25c2c3Nzc2my0QCNq1a/fJJ5/s37+/5pM+zVdqjFsOIYSaCKLRj1v+6wmcfWG60zEIGNESBjZ/a2V6fsWq+NS8UotryHq/lfOMPv70S6VSmZOTo1Q2OFWAr68vVXUvLy/XoSt+U+bp6QkAJEneuXPH3LEgVDtfX183NzdzR2GJUlNTTV/Z4PP5wcHBBjzgwIEDT506Vde7QqFwz549gwYNauhhc3JyqL9vnTt3PnPmzNixY8+cOaO+wbNnz1q2bAkAJSUln3322cGDB2s9jqen5759+9577z0Nx7948eKECRNqPcKkSZPi4uJqPlzW+arVz3vixIkRI0Zcu3at2jYEQcyaNWv9+vU1d2exWEql0tvbOzMzU5+3UlJSqNKrS1hY2PXr1+mXen7KxcXFkydPPnDgQF0b/Oc///npp5+0vBwj3XIIIdRENPIx8M+L4O+X9W9mQCoSDj6DvHIY1wbo6eSau9huGNVq7am0h9llJo2mPueeFDRzsR3a/s1PcyopvUgkauhjnfz8fFdXVwDg8XhSqbSystLwsSKEzCQrK8vBwcHGxsbcgSCjyMvLAwAXF5euXbu2bt3a0dFRLpenpaWdOnVKJBIVFxcPGzbs0qVL7777rm7HJ0ny448/PnPmDJvN7t69e2BgoEQiSUxMpP7RFBUV9ejR4+HDhwDA5XL79+/frl07Ho+XnZ198uTJ1NTU169f9+nT58KFCxoCmDhx4sGDB/l8fkREREBAQHl5eUJCwtOnTwFg+/btHTt2/Pzzzw1+1UqlcvTo0deuXXN1dY2KigoMDCwuLj516tStW7dIktywYQOLxVqzZo1uhVYvb2/v8+fPy2Sy/v37A4CXl1e1MecCgUD9pT7Xm5+f/95771HlCQAdO3bs2bOnm5tbZWVlSkrK5cuXMzMzG/To39i3HEIINW6NuQVeqoSlV8FcmeCDnWBqe+Cr9UmXK8ltF16ee1JQ905mQBCwcFBgl2YO9Jry8nIdktK7urpSfflUKlVeXp5KpTJklI0XtsAjq2DwVt/GoXG0wC9YsKBPnz7h4eFMJlN9vUwmW7Jkydq1awEgNDQ0OTm5QYelW6oZDIZKperVq9fvv//u5+dHvUuSpEqlYjKZw4YNozq6Dx8+PC4ujnoWTFEqlWvWrFm0aBEA+Pn5PX/+XH2cV7XjDx8+fPv27XTORZVKNXfu3I0bNwKAl5fXy5cvq12dzldNn5cyaNCgvXv3OjhU/Q/dtm3btGnTSJJkMBiXL1/u1q2b+u6GaoGnVFZWUv95AwMDqw1JqEafT7lv374JCQkA4O7uvmfPnj59+qi/S5Lk5cuX09PTJ0yYoOXlGOmWQwihJqIxV+D/fAJ/m7DzfE1OXJjWEfzfeggOx+/l7rySpbKkYrdlM9dGBfk52dJriouLdUgp7+Pjw2AwAKCysrKoqMiQITZeWIFH1gI70tfUOCrwmo0ePXr//v0AcP369bCwMO13VK/oBgUFJSUl0QO2aefPn3///fcBIDw8/OzZs9Wqc5QpU6bExcUBwM6dO6nZy2sev2vXrpcvX2ax3upUqFQqW7du/fz5cwC4cuVK9+7dtQ9ew1WrnzcgIODBgwc1r2vu3LlU//mBAwfGx8erv2WuCrxmGq73xIkTQ4YMAQA7O7tbt261atVKy2NquBydg0EIIQSNOIldWgmcM23n+ZoKKyHmBtwRvbVySKjboiGBdja1/Ewxlwq5cuWJVHFlVVJ6oVBY8xdJvahOcQDA5XJ12B0hZMmysrLojJWo6aCbVS9duqTzQb799tta/yls3bqVWli5cmWttXcAmDdvHrVw7Nixuo6/atWqarV3AGAymR988AG1fPfu3QYFrOVVL1iwoNbrWrRoEZfLBYDTp0+LRKKaG1gaDde7bds2amHOnDna196NFAxCCCForGPgFabKPF8vqRK2JcPwFjAoAOgUOp38BOuiWq2KT80sspSx4iKxbM3JtO+GtmT9O3DfxcUlJydHLpdrfxCpVCqRSOzs7ADAwcFBJpPpkA8PIWSZVCrVixcvgoKCzB0IMiKRSJSVlVVaWkr/8c/KyqIW6CHQDcVgMCIjI2uuJ0ny/PnzACAQCDSMdg4MDHRwcCgpKamrEs7n83v27FnrW3SFMzc3V0OEOl/18OHDa13v4ODw/vvvx8fHq1Sq69evDxs2TMNBTE/761UqlXQteuLEieYNBiGEEKVxVuCPp4HlZIsjSTj0HLLKYGIIcP5tYPAS2qwZGRRzOv1eZqlZo6vyKLss9uLLL95/k5SeIAgqoV2DKuEFBQVcLpfJZBIE4eDgQM8SjxBqBEpLSwsKCuhhxqjRePTo0ebNm48cOaKhoqvzYAE/Pz97e/ua6zMzMwsKCgBALBZrMwVpXclZ/Pz86mq9pxO5lZXV8ptAz6v28vJycXGp693Q0FCq87zl1EJ1uN5Xr16VlpYCgKura7NmzcwbDEIIIUojrMDnSOBUurmDqOHGa3hdBtM7gRP3zRo+l/VtZIs9idn/u2Mp/ev+flwQ4Mob1O5NDiEWi+Xi4pKbm9ugRAl5eXkeHh4AYGNjw+PxtJ/CFyFk+TIzMwUCAZvNNncgyGB+/PHHmTNnKhQKzZvpPL2IUCisdT1Ve9deRUVFres1jNiinwvUzKuq/1VrfpJF1+0tJCOMbtdLf0aGzX9h7FsOIYQat8ZWgScBdj8ChUVmQH9VCiuvw7SOEPBvtlomgxj/rreHg03cpVcKpQX0+AfYfjnTQ2DT6d/MezY2Nk5OTg36mSWTycRiMdXuIRAIZDJZvf+kEULWQqFQZGZmNm/e3NyBIMNISEiYPn06ADAYjPHjxw8fPjwkJMTd3Z3H41HN2vfv3w8NDdXnFHU1j9P/Glq0aPHzzz/XexxtWum1ZIKrtqgMwfpfr3UVPkIINW6NrQJ/JROeWHCv7RIprLsBE9pC16o5aCCijYuvI3fNybSSCvNXdFUkufFsekxUKy/hmzmf7ezsZDIZ1YlOS8XFxXZ2dlRHeqFQqMOkdAghi1VYWOjs7FxtlmlkpeiJyn/55Zfx48fX3MB43ZjpFuyioqLevXsb6Sy1MshVa360TY8gc3R0bHiABqbz9dKfkQFT8ZnxlkMIocahUVXgS2Vw4Jm5g6iPXAXb70FWKYxsCfQT7dae/A2jW62OT0utMW19mSijMP1eUfp9cXaKtLSgUlxIkkoOT2DvEejW5l3f/zfYxt5Jn3heJ59/deNE8cvH0tJCti2f7+bn1bHvMubYjR+1p1PlOzo6KhQKqvuiUqlMTU29d+/e/fv379+//+jRI2r9mDFjYmJi6MOKRCIvLy8AYLPZfD6/rKxMLBZv3br1+PHjmZmZXC63Q4cOU6ZMCQ8Pryuwx48f9+/fX6VSHT9+vEOHDvpcI0LIsF69etW6dWtq2khkvUiSpFKUubm5ffzxx7Vu8/DhQyOd3cfHx87OTiKRFBQUPHz4MCQkxEgnqsZQV52dnZ2fn1/XMHh6DnNTzvlXK32u19fXVyAQiMXivLy8jIwM/YfBm/eWQwihxqFRVeD3PwVJA5Kmm9PJdMgshf+0B9t/PwEXPmfliKBNf2ckplU9eyZVyoTlH9TcvbIkv7IkP+9p4tOTP7eLmuvXtZYEv/VSVEpu7VwgevQPvUZaWigtLSxITUq7+BdDvPXH6YOZjDfPGJydnUUikVwunzFjxvHjx+s/uEJRXFxMDX20t7d//fp1ZGQkNR+vQCCQSCSXLl26dOnSokWLPv/885q7q1SqefPmKRSKTz/9FGvvCFmaysrKnJwc6iEdsl6lpaUymQwAnJ2d6+ojfeDAASOdnc1m9+7d+8SJEwAQFxf3/fffG+lE1Rjwqg8fPjxp0qSa60tKSs6dOwcABEF07dpVj2DrweFwqAUN6Wb1uV4mk9mrVy9qAr9ff/116dKlegZs3lsOIYQah8bTfpJSDNeyzR1EQ9zPhxXXIUdStYbLZswfGPDh//Os+T+N5+zt3qa7b9iQFn3HB74/ziO0N4trBwCKSsnd3Utf3Yxv6NlJlfLGz3Op2jvHziHw/egOHy1uHTnN3jMQACR5r35ZPGHD/xLp7RkMhqurK4PBUP+V4ODgEBAQUNcpxGIxPSvMd9999/z5c4FA8Oeffz558uTp06djxowBgFWrVt27d6/mvr/99tvt27c9PDzmz5/f0EtDCJlATk4OTgtv7aixTgCQkpJS6zipY8eOJSQkGC8Aaiw0AMTGxl67dk3zxg2a1lQDA1716tWra02tt3LlSioBW//+/d3d3fWLVxMGg0Fl+NfQn1/P66Ufsq9fv/7Jkyd6Bmz2Ww4hhBqBRlKBV5Gw5xFYUMYY7YgksCbxrUH7BMCH73jOjmhuw2IAAEEwuny6ZuCahH7Ljnb9/IdOHy8LGf5l25Gzwv6zof/KU/7d3sxA++DAepWyYb9sMq78L+9pIgDw3fzDF/zZduRM/27Dg/p/Gr7gD58uAwBAWlq46buvTz+sGr7OYrFcXV3bt28/derUrVu3Xr58+d69ezNnztR0gSIRSZIlJSV//fUXAMycOZOarZfH48XExPj4+KhUql27dtXcixojt2rVKj6f36DrQgiZBkmSr169MncUSC9MJpNqH5bL5VOmTKGaRmlHjhz56KOPjBpA//79hwwZAgAymWzAgAF//PFHzdxvUqn0yJEj4eHh1Kxs+jPgVaelpUVFRZWUlKiv3LZt2/r16wGAIIiFCxcaJGYNqLnuS0tLb968WesGel7vgAEDIiIiAEAikYSHh9esXZMkefHixd9++02baM1+yyGEUCPQSLrQn38JryxlPvWGKZPDplswtjX09q1a+V5LRy+hzeqTaXmlMu9O/WrdkWXDaz92YUHq3TLRC5mkpCj9vnOLTlqelFSpnp56k/K308fLuMKq6WEIBrPDR4sLUu9WFIly7l9au+u01/Sh7bzfTOFrY2OzcOFC7Wd3V6lURUVF9+/fp7INDxo0iH6LzWaHh4fv2rWLHihIW7hwYWlp6YABAwYMGKDliRBCpldSUlJSUuLg4FD/pshSff3110OHDgWAP/7449q1a8OGDfP19S0qKkpISLh+/ToALFiwYPXq1cYLYPfu3b17905KShKLxR999NGiRYv69Onj6+vLYDAKCgoePHiQmJgoFosB4MsvvzTUSQ1y1R06dBAIBPHx8UFBQVFRUQEBASUlJSdPnrx16xa1wezZs9977z1DxVyXyMhIquo+ePDgcePG+fv7s1gsAPDw8IiKiqK20fN69+zZ071792fPnuXk5PTt27djx469evVyc3OrrKxMSUm5ePFiVlbWZ599NmHCBG0CNvsthxBC1q4xVOBLZXAkxdxB6EFJwu5H8FIM49oA89/e8wGuvJio4NXxac9Ekrp2JAiGg0+rMtELAJCWNiD5fv7zW1JxAQA4BbR3bN6u2rtMDrd5j1GPjv4IAK9unYo51S4mKtjT4U1Sej6fL5fLtU9KX1ZWRmehb9GihUwmoxtYqHllq7VdnD17Nj4+ns/nr1y5UvsrQgiZxatXr+zt7TGbnfWKjIxcsWLF4sWLSZLMyMhQH4jO4XDWr18fHh5u1NqUg4PDP//889VXX+3cuVOpVKalpaWlpdXczMXFxdPTs+Z63RjkqplM5l9//TV8+PDExMStW7eqv0UQxJdffqme2NV4vvzyy7179z558iQvL2/z5s30+rCwMLoCr+f1uqPlBvQAACAASURBVLi4XL9+feLEiUePHgWAu3fv3r17t9o2bDZby4DNfsshhJC1awy/ug49h3Lzz7+mr0uZsP4mlKr1JnPksVeOCAoP1pRkviz3BbVgI3DW/ly5j98MNXQP6V7rBu5te1ALoodXSysVK0+klsuqhr47Ojra2tpqfzq6xp6fn68+9VReXh4AqDffSSSSBQsWAMD8+fMN+FsNIWQkUqk0NzfX3FEgvSxcuPCff/4ZO3asj48Ph8MRCoUhISEzZ85MSkqix6gbFY/Hi4uLe/r06eLFi3v06OHp6cnhcLhcrqenZ48ePb766qv4+Pjs7OywsDADntQgV+3h4XHp0qXY2NiePXu6u7tzOBwfH5+xY8deunRp06ZNBpw7XQOBQJCYmLhixYpu3bo5OTlRze816Xm9jo6OR44cuXr16ueffx4SEiIUCplMpkAgCA0N/eyzzw4fPrxlyxbtYzb7LYcQQlaNqDnezLq8KoXl10Bl3RdRxZUH0zuC19vjvo/fy91xJbPaB0WqVM9O73hyIhYAbIXufZcdZTC17U9xbev03EdXAaDbF1tdW9X2k4gkj89+TymrJBjMIZv+YTDZnfwEi4YEMv79OaJSqXJychQKxdGjR6l/t9WmkVNXWlraoUMHhUKxadOmr776qrCwUCqVKhSK99577+XLl+PGjVu3bh215ZIlS7Zv396hQ4fjx483kTY96jkFSZJ37twxdywI6YLBYLRt21b79rfGJDU11fRzVvP5fLPPTIYQQgghc7H6LvR/Pmk8tXcAyCuH1YkwORRCXatWDgl183LgTl2yUVJaAgAqhay88HXek8TygmwAYHF5ncZ/p33tHQAk/7bb85zraOUmCJ6TZ2lOOqlSludn8d2b3Xkp3nU9e8K73tT7VFJ6kUikzens7e0jIyMPHTq0fPnykJCQ999/PyMjY/HixS9fviQIIjo6mtosOTn5l19+YbFY69atayK1d4QaAZVKlZ2d7e/vb+5AEEIIIYQaP+uuwN8RwdMGDP22DhUK2HIXRraEgc2rVnbyF4gu73qR/tbIQILBcGvTLWT4l/Yedc7lVitZ+ZsR7Bw7YV3b0G/J/9340B2Rl4NNvzYu1Es2m+3i4qLlGb/99tt79+6lpqZGRETw+fzy8nKVSgUAX3/9dfv27QFAqVTOnTtXqVRS3fMadDkIIfPKz893dXXl8XjmDgQhhBBCqJGz4nZOJQkHn5s7COMgSTj4DOKSQW3gObAY1UfT8d383dt05zq4QQMppeXUApPNrWsbJudN1jrFvxsDQOzFVw+zy+iXXC7Xzs5OmzM6OjoePnx4+vTpVB47e3v7Xr16/fbbbzNmzKA2iIuLe/Dgga+v7+zZs6k1R48eHT58eFBQUGBg4MCBA/fu3Wvtwz0QasQyMzPNHQJCCCGEUONnxRX4C6+g7gTtjcGNHFh/E0qkb16mpKSQJKlQqn48/aTXvN0tIyaWF2Tf27f24tqPxNmpOp5DU4adWt5Tqsi1J9NEYim9RvtsdgKBYM6cOcnJyVKptLi4+Ny5c/QscZmZmRs2bACA1atXUwdcsWLF//3f/924cQMA2Gx2cnLynDlzZs2apeW5EEImVlpaWm1GCYQQQgghZHDWWoGvUMAxXSutViStBFZchwxx1Romg5gWEfzN+P7ths/oOec3tq29JD/r6g9TGjSNHNPmTU9XpVxa1zZKWSW1wLJ5q1usuFKx+mRapVyl/enU5efnK5VKAGAwGHT++QULFpSXlw8dOvT9998HgCtXrlBT8sydO/fRo0ePHz+mZpT566+/jhw5ott5EULGlpWVhd1kEEIIIYSMylor8CfToUxW/2aNQFElxNyAG6/fWhkR4rJ8WEufFq2DBnwGANKyorQLf2h/TLatPbUgK6szf7JM8qYxjc2zr/ZWRn7F5r8zqv1Q1z7tHDV7HADY2NjweLyjR48mJCQIBILvvvuOWr9jxw4AoCaVYbFYBEFMmDChR48eALB9+3Ytz4IQMrGKioqCggJzR4EQQggh1JhZZQW+RAp/vzB3ECYkU8LP9+DgM1CvM7fx4sd8ENy+ay/qZd7TG9ofkO/mRy1QeexrQZLlhdkAQDCYPBfvmu9fTyv+48Zb+3K5XC3r8DKZrKzszUB6lUq1ZMkSAFi0aJGb25vB/ImJiQAQGRmpvtewYcMAIDk5ubKyUpuzIIRMLzs7m8pPiRBCCCGEjMEqK/DHUt/K7tYUkAAn0+GHu1ChqFrp4WCzILI1tUzniteGwKsFtVD04mGtG4hfp1Fd6Plufgxm7dM777+Vc+lZVb99BoOhfVL6wsJCqiP9/Pnzc3Nz33nnnXHjxlFvyWQyal5lLy8v9V28vb0BQKFQ5Ofna3kWhJCJyeXy3Nxcc0eBEEIIIdRoWd80crnlcLmpZju+nwdrb8AXHcHl38xxz588ohY4/DonhKvJrc27KQm7ACD30T9B/T+tuYHo4eV/t+xe10FIgB/PvXyXqBpFz+VyhUIhVf2ul0gkSk9P//nnn9ls9n//+1+CqJ4zr9qamhsghCxQTk6Oq6srk8k0dyCm4Onp6erqauKTNpGyRQghhFCtrK8CfyQFlE04TVJmKay4Dp93gCBHUCgU69evp9b3f7+ngsWQKbTqvOrSsouNvZO0tLAgNanoxUNH/7fmXVfKpRmXD1DLPp0jNBxHplQduf9Wa5tAIFAoFHQPeQ0qKysnTZpEkuTXX3/dpUuXgoICuVwOABwOx8HBoaSkJCsrS3176iWLxTL9z2WEkPaUSqVIJKrWg6ax4vF49W+EEEIIIWQ4VtaFPrsMbuSYOwgTuv7TzCcnYqVlReory2Sw/ibsvZoRGRl59epVAOBwOEvnfrFmZJALn0Nvdm9/zOWNn17e+Kno0T/VDkswmMEDJlHLd35fXFmSR79FqpTJe1eUF74GAPe27wnfrtvXJJEpqq1xdHS0sbGp99K2bdv25MmTFi1aLFy4kCAIBwcHuo09LCwMAI4dO6a+/eHDhwGgffv22hwcIWRGIpFIoaj+lwEhhBBCCOnPylrgj6RAk5qlqCwn/eGhzde2zXAO6CD0b2Nj78xgsaWlhYXp935+eoMui40bNwYFBQFATFTw6vjU57nlAFCanVKYlgwAUnEtM8z5v/dBdvK5/Ge3ykQvzq8a49d1KN+9maysKPPWSWpWeRt7p9BR82ruWFGUk3Hlf/TL0pw0auH27duLFi2ilkmS7NChA1UPr1V6evqWLVsAYMWKFVSFnM1m8/n80tJSAPjss8/OnDnz8OHDzZs3f/HFF0wm8/fff798+TIATJo0qcGFiBAyLZVKlZOT4+PjY+5AEEIIIYQaG2uqwL8qhTtNLDsSwWQBgEohz3t2M+/ZzZob2Dt7bP3xh+gPR1EvnezYK0cGbT3/8sLTeqaFZzBZ/2/yhls75+c+viaTlFBD4ml2Lt7vTFrHc64l/3x5Yc6z0ztqrk9KSkpKSqJfLlq0qGvXrnVNCv3NN99IpdKoqKh33323qKjIyckJAPh8vlQqlclkPXr0mDp16rZt22JiYrZu3cpkMktKSgBgzJgxVC56hJCFy8vLc3d3Z7NrT4GJEEIIIYR0Y00V+KNNrPkdAMLn732dfCHr7t95T2+Is1Ok4nxSpWTZ8nlOXs6BHXzfGeTffcQjR95rCXjavdmFw2R82beZn5PtP9/Xc3C2Lf/daT9mJyW8uhFf8vKxtLSQbcu3c/Pz6tCn2XsjmRzbevbXiMlkuri40FO+qztw4MDVq1cdHR0XLlwIAGVlZXw+n8PhAIBQKMzLyyNJcvHixaGhoTt37nz48KFCoQgNDf34448/+ugjfUJCCJmMSqUSiUTYCI8QQgghZFhEXW2kluZVKXx3FawjVpPjsmBSO+jg9tbK2y9KNpzJKDfhhHscFmPliKCWblVZnUpKSqjGc80YDIa3tzc1Bl4ikYjFYiNGaWE8PT0BgCTJO3fumDsWhAyJwWC0bdu2cTfCK5VK0897TxAEi2VND98RQgghZEBWU4HflgS3ReYOwoIxCBjREgY2f2vli4KKVfGpIrHMZGE42bHXjWrlbFf1k72goEAikdS7o52dnbOzM7VcWFgolUo1b99oYAUeNWLu7u6NuxE+IyPD9A8c7ezsAgMDTXxShBBCCFkI68hC/1rS5Ea/N5SKhIPPYOd9UJ9Izt/Zdv2oVu287U0WRqFEvjo+VX02OycnJ6p7vGYSiaSyspJadnBwYDCs485ECGmQl5eH6egRQgghhAzIOqpJJ1Kb3Oh33VzNhnU3oUSt9dqey1o6tMXgdqabOz0lt3zrhZf0S4IgXF1dmUxmvTvm5uZS/UGYTKZAIDBiiAghk1CpVLm5+PAVIYQQQshgrKACn1/RtOZ+11NqMay4DhlqA8+ZDGJyT9/Pe/sxGYRpYrjwtPB/d6oGPDCZTFdXV3qadw3y8/OpBVtbWy6Xa6z4EEKmkpubq1SaLhMHQgghhFDjZgUV+NMZoMLm94YoqoS1N+B69lsrI0JcvhvWUmBrotRHu65nJaZXPUXgcDj0EHcNKioqysvLqWXsSI9QI6BUKukHcwghhBBCSE+WXkEqlcE/WeYOwgrJVbDjPhx89tbQgxAv/toPgn2dTNGyTZKw6Wx6RkEFvYbH4zk4ONS7Y35+PpXVmcFgaLM9QsjCiUQia8mWihBCCCFk4ZhLly41dwyanEyHxwXmDsJqpRRDVhmEugLr3wc19lxWeCunV4WVWcVGT/OuUJG3X4h7BTlx2W9Oz+Vy5XK5XC7XvGNlZSWfzwcAFoulUqnq3d6q2du/STH4+vVr80aCkJGoVCobGxsej1f/ptamuLjY9FNmcDgcJycnE58UIYRM7OzZs7t27bpw4YJCoQgICDB3OAhZEItugZcq4fzL+jdDGtwRwZpEUGsIB1s2c/7AgJGd3E1w9rxS2ZqTaXJlVeObs7NzvUnpZTJZWVkZtSwQCLRJgIcQskwMBsPf39/R0dHcgSCEELIaKSkpH3zwwbJly/bt29elSxdzh4OQZbHoCvzVLJA05sZXE3lVCsuvw9PCqjUMghj/rvfsiOYcltFvgMevy7Y1PCl9YWEhlfiKIAihUGjcEBFCRsDhcFq2bNmhQwcXFxfMZ4EaZM2aNQRBEAQRGxtr7liQYeTk5FCfKVbGUL3kcvnYsWNLS0tdXFyOHz9uwN+BeB+ixsFyf1SRAAnY/G4gZTLYdBsuZ761skdLx+XDWjry2MY++7knBUeTq6aS0jIpvUj0Jo89h8Oxs7MzYnwIIYOyt7dv06ZNu3btBAIB/U1v3GNhrFqLFi2IGthstouLS8eOHadMmXLx4kVzx9jUKRSKpUuXLl269IcffjB3LAgZ3YIFC27dumVjY3P48GHsPI9QTZZbgU/OhRyJuYNoRBQq+O0h/PXkrZT+wR5260e3auFm9LGpv/yTeSvjraT09Y7hVCgUYrGYWra3t2exTJQ/HyGkMycnp7Zt2wYFBdna2tIrJRLJixcvnjx5UllZacbYUIMoFIqCgoKkpKS4uLjevXv379+ffqiKTE+hUCxbtmzZsmVYgUeN3qlTpzZu3AgAO3bs6N69u7nDQcgSWW6l6OwLc0fQGJ19AdllMKUD8P795J3t2KtGBv33/MuL6p3sDY0kYcOZjLVRwX7/5sC3s7OTy+V0Fb1WxcXFPB6PxWJRHelxMiqELJa3t3e10TEkSZaUlOTl5VVUvEnCkZ+f7+PjY6YAUf0iIiJ8fX2pZYVCkZWVde3aNYlEAgBnzpzp16/f1atXqQyjCCFkDCKRaMKECSRJfvvtt+PGjTN3OAhZKAutwGeVgTGrk03awwJYcQ2mdwLPf7ulc5iMr/o283ey3XU9y3iTPVXIlStPpKwb1UrAfXPXCYVCuVxO/7ivVW5urpeXFwCw2Wx7e/vS0lJjxYcQajgWi+Xj4+Pk5KQ+KEapVBYWFubn51frNl9UVOTh4YG9aSzW9OnThwwZor5GLBbPnTs3Li4OAO7fv79+/XoLn7kGIWTVkpOTp06d6uTkNGPGDHPHgpDlstAu9H9j87sx5ZbDyuuQnFe1hgAY2cl94aBAHseIKd9FYtmak2kKtaT0Li4ubLamQfgKhaK4uJha5vP5mjdGCJmMra1tcHBw+/btnZ2d1Qe6i0SiJ0+evH79uuagd5IkCwvx0aw1EQgEP/3004ABA6iXv/32m3njQQg1bhEREUuXLsXaO0KaWWIFvlwOiTgltpFVKuC/d6uPU+jSzGHVyCA3+3qmedPHo+yy2EsNS0ovFotlMhm1LBQK681+hxAyKoFA0KZNmzZt2qj3pq6oqHj16tWTJ09EIhE1hUStCgoKSOP180HGMW3aNGohIyOj2kh4mUy2ffv2yMhIX19fLpcrFApDQkKmTZt28+bNeg+bk5Mzf/78kJAQPp/v6OjYvn37JUuWvH6t6d9/tQzScrl8x44d4eHhnp6eXC7Xz88vOjr66tWrms+rQ8zVzkuS5L59+yIjI/39/W1sbAiCSElJoTe+efPm8uXLBwwY4O/vz+PxuFyup6dn3759Y2Ji6OfR2ktJSSEIgk4qkZqaWi3dYNeuXam36GSE9+7d03DAixcvasjCbezCoWn/2bVq1Yo6/t27dzVc17lz56jNwsLCNGymIfIG3U4mviVu3749e/bszp07u7m5sdlsgUDQrl27Tz75ZP/+/fQPpGoa+lHqc//UTO1+6NChIUOG+Pr62tjYuLu7R0ZGHj16tObRDPXh6lA+NC1DRciiWGJXxitZIKvz5x8yGBUJfz2BrFKIbgP0dHLNnG3Xj24Vcyr9QZaxOqv//agg0JU3sK0r9ZLFYrm4uOTm5mr4WZ+bm+vt7U0QBIvFsre31zxyHiFkJK6url5eXtX6wJeVleXn52v5rZTL5aWlpQKBwDgBIqNo2bIlvZyXl+fu7k4t3759e/To0WlpafS7Uqm0pKTk0aNH27ZtmzhxYmxsLIdT+xPhEydOREdHq9deiouL7927t23btj/++EObqEQi0YgRI65du0avefXq1Z49e/bu3Ttr1qz169fXupc+MVMKCwvHjh175swZ9ZX0/6+BAweeOnWq2i45OTk5OTkJCQmrV6/es2fPoEGDtLnAhoqOjl62bBkA7N69OyYmpq7Ndu/eTS18/PHH1d4yduHQGvTZTZo0ae7cuQCwc+fOLVu21HXqnTt3UgufffaZhgjrotvtRDHqLVFcXDx58uQDBw6orywtLX3w4MGDBw9+/fXX//znPz/99FO1vXT4KPW/fygSiWTChAkHDx6k1+Tm5h4/fvz48eOTJk2Ki4tTb4bR/8PVrXx0CBUhi0JYWmMICbDoCogw/7wJBQrh8w7gYFO1RqEkYy++/PtxgZHOyGQQ30a2CPWxp9dIJJKCAk2ns7Ozc3Z2ppYLCgrqfaRqLTw9PQGAJMk7d+6YOxaEasdgMHx9fZ2cnNSnc1epVEVFRfn5+VKptEFH4/P5jWZaoIyMDNM/T7SzswsMDDTgAVu0aJGamgoAx44dqzYGnpKUlNSxY0dq+fnz5y1atACAW7duhYeHl5WVAYC9vf3QoUNbtWolkUguXLhw/fp1auOIiIiTJ0+q3zaUixcvRkREUH/Gvf4/e3ceEFW5Pg78mZVhYBZmGJZhE1FAQAG1cimTFM2tvC5pZS5lVpqtt7LsevvlvpR27ZvmLa2bWpletXK94oKmUmouGYiAyD7MyrDMwsyc3x/HDscBRpiV5fn8deads7xzzmGY57zv+7xy+eTJk2NiYjQazYEDB65cuSIQCKZOnUr+ZN+0adOLL75IbVhVVUV+Z6alpQmFwuzsbJlMNmXKlLi4OJ1Od/jw4QsXLpBrvvPOO6tWrbI7rtN1po7bv3//sLCwgwcPcjicoUOHxsXF1dfX5+TkHD58OD4+HgAGDhx48eLF4ODgQYMG9enTJygoqLGxsaio6PDhw2TnBTabnZ2dPXjw4DZeHYPBkJOTYzabR48eTZ6uHTt20FcQCoX9+/cHgMLCQvLSRERElJSUND/tAGAymcLCwnQ6HZvNLi8vDwkJ8drJcfraKZXKyMhIs9kcFBRUWVnp5+cHzdTU1ISHhxsMBj6fX1lZ2cZHhK7cTt65JVQq1YMPPnjjxg3yZXp6+rBhw0JCQoxGY0FBwenTp8vKyp577rkvvviCvpVzl9KV+4c6GwMGDIiNjd29e3dgYOCoUaN69uzZ0NCQlZVFfYT/+7//mz9/PrVDFy+uE+fH6aoi1KF0uAD+TzV8fMHXleh+gnjwcjrE3P0v7+h11efZpVabR+6QQD/WmimJcnHTl7VWq3Wcoy40NJT8crdarSqVymazeaJiXoYBPOrIuFxudHQ0fTp3+GuCMbVabbFYnNttQkJCiz/UOp1uEsBv3LiRHJLKZrN1Ol1AQIDRaOzXr9/NmzcBYMiQIbt37ya/ykg//PDDjBkzyPh81apV77zzDn1vDQ0NKSkpt27dAoAnnnhi69atAQF3UqoSBLFu3bq3336bWrm1AJ40duzYnTt3ikQi+voLFiwgCILJZJ4+fXrIkCHUW67UmTouk8m02WwPP/zwf/7zn+joaKraNpuNHAv27rvvjhgxIiMjw25omNlsXrJkyerVqwGgX79+V65caX6eHTAajWQv+ri4uBZ7pJOGDBlCtiEfO3ZsxIgRzVfYvXv31KlTAWDcuHE///yzN0+OK9du2rRpu3btAoBvv/12+vTpzT/Xpk2byFhr9uzZ27Zta+382HGlSt65JUaOHJmVlQUAoaGhO3bssLumBEGcPn361q1bs2bNogpduZRO3z92Z2PixIlffPEF1ehis9neeustcmY4uVxeUlJCPxWuXFwnzo8rVUWo4+hwY+BPlfq6Bt2S1ghrfoWLd8/yOyo5+B/j4wL9PPLlVWeyLj9QWG9qGiwRFBREnzu6OYVCQT5vYrFYAoHAwZoIIRcJBIKkpKS+ffuKRCIqejebzRUVFeRAd6ejdwDAVHadSGVlJdX2OGTIEDLY3rFjBxkhhIeHHzhwgB4hAMDUqVOp3rCrV69uaGigv7t9+3Yyeu/bt+/27dup6B0AGAzGW2+9RY/YHejZs+fu3bvp4RYAvPTSS2+++SYA2Gy2ZcuW0d9ypc4Um80WHx9/6NAhKlQjq039yl+5cuXIkSOb/+jncrmrVq0ig5+rV6/m5OS05TO218yZM8mFb775psUVqHK7/s/eOTmU9l67559/nlz48ssvWzw0Ve5c/3knqkTx3C1x4MABMjoNCAg4efJk84iawWAMGzaMHp2Ca5fS6fuHYrPZBg0a9MMPP1AhMQAwmcw1a9aQI3EqKiqoXgAkpy+uc+fHlaoi1HF0rAC+xgSXq31die7KZIXNl+HHQqA3uKdFCddOTYwM4nniiOU649ojt+gt/FKp1HGeeWoqeDINjCdqhVA3J5FIUlJS4uPj6Q/U6uvri4uL8/Ly3NL5RavVdrTOX8iOxWIpKSnZsmXLfffdV1FRQRYuWrSIXKDS0b/33ntisbj55s8//zz5I1ir1dplhKLG0C5ZsqTFL/wPPvigLXMNvvvuuy0+833//ffJ/w5Hjhyhp9xzpc50//znPx0/a3aAiiWys7Od24Nj06ZNIwc279mzp3mYrVarDx06BABCofCxxx6jv+Xlk9PeazdixAhy3E1WVtbt2/bTFF29evXixYsAkJCQ8OCDD97z6G6pEp2HbolNmzaRC3//+98TExPbuENXLqXT9w/dihUrmv/9slisyZMnk8t2+eqcvrjOnR9XqopQx9GxAvizFWDFH3W+QwD8WACfX7kriWC4yG/NlISBPUStb+e8y6X6r86WUy+ZTKZMJmtx5BXJYDBQ88aLRCIHayKE2oXBYERERKSlpcXGxlL92wmC0Gq1N2/eLCwsdGNfcYvFUlNT4669IXeZMGEClducw+HExMS88MIL5eV3vqLffffdMWPGAEBjYyOVyHrKlCkt7orBYFBvnTlzhiqntmWz2ePGjWtx29DQUHpf5dZMnDixxXKRSPTII48AgM1moxrQXKkzHZPJnDBhwj3rRlIoFJcuXTp16tSxv1Ankxpn615BQUHkWa2rq9u/f7/du99//z05uePUqVPpAaf3T067rh159Llz5wIAQRDNe8i73vzuRJUoHrolrFYrFdLPnj27jft38VI6d//QBQYGDhs2rMW3qBi7uvquljrnLq5z58fFqiLUcXSs+OeX8nuvgzztQhWszAG1oamEz2W9N7bnpP6hnjjcT1eqj1xXUS/ZbLZMJnOQ+VOpVJINgEwm0663G0LICWw2OzY2Nj09PSwsjOrnabValUplXl5eaWkp9dTMjbAXfScSHx///fffr1ixgnxZUlJiNBoBICwsLCwsrLWtyMxqAEB26LXb1q6Lh51+/fo5rpJcLg8ODr7n5lRQ5Eqd6aKjo+85gOvPP/+cN29eaGhoWFjYgAEDhg8fnvmXF154gVzHifnk2shBL+jW+j978+RA+68dac6cOWRj6VdffUXvBGQ2m8msfhwOp7XO0h6qEslDt0RpaSmZFUgmk/Xo0aONH8T1S+nE/UMXHR3d2qBxKvkcmV2PzomL69z5cb2qCHUQHWgauXwtVGHy+Y6htBaWnoeXUiFBcqeEyWDMHBwRI/X/v+MlZqubs8dtyS6Vi/36Rtz5F+jn5xcUFOTg9z01jxGPx/P39/dEdIFQd+Dv7x8dHU2fzh0AzGazWq3WaDQOpnN3XV1dndlsdjwlFfKyMWPGUON42Wy2UCiMjo6+//77qZ/7JK1WSy44iHno79K/zKlt6eNOHWzbmjZuTh3OlTrTtdgnme7TTz99/fXX75khgoyyPGHs2LESiUSj0Rw9elShUFBz/hUUFJANyDExMXYNj147OaT2XjtSWFjY+PHj9+3bd/v27aysrMzMTLJ837595BQ2zvrvjwAAIABJREFU48ePpyfVbxfnqkTy0C1BzcvTrg/l+qV04v6hc/BUjmqYaT4Iy4mL69z5cb2qCHUQHagFHpvfO5Q6M6y/aH9RHo6XfDixt5jvaJi6E6w2Ys3hW5U1TZNRBQYGOnikbTKZ6uvvPOwRiUSYIxSh9goKCkpOTk5KSqJH7waDobS09MaNG0ql0qPRO6nFX8PIh+bPn7/5L59++umKFStefPFFu+idro2TJDsxl7KLKRIcbO5inR3/u8nKylq4cKHFYmEymbNnz963b9/Nmzf1er3FYiEIgiCIq1evtuXoruByudOmTQMAq9X63XffUeVU6oEZM2a09uk8enLayMG1mzdvHrlAz3ZGLZPdsD3B8d3o6VvCuanInb6Urtw/rnD64uJU7ah76igBvNECF6p8XQl0N4sNtv0Bu24AfSK5xLCAj6Ymxsn47j1WrdGy/EBhg/mupPQO0tSp1WoywGAwGNiRHqG2k8lkqampPXv2pP996fX6oqKimzdvejO9HAbwnZREcqdrFpVVtEXUu0FBQVQhtUw1oLXoniMs2rg5dThX6tx2VLr+bdu2bdu27fHHH+/Vq5dAIKBiPM/1nKdrsRc0FYA17//snZNDae+1o4wePZrsIbJv3z5ytdLS0mPHjgFARETE6NGjvV+le3L6lqA6BbSWOa9FbrmU7b1/3KK9F9e584NQl9FRAviLCjB5vL0HOeNoMXxyCRponb+kgZzlf4sfHNemznJtV6Y1rjtyy0YLHoKDgx3kIqaSi/j5+dEnIkIINcdkMmNiYtLT06Ojo6k/K5vNplarb9y4UVxc7P3BfmazmepKgzqRqKgo8ulPZWWlg1/PVALn+Ph4qjA6OprcNj8/38Hop3tOk15RUeEgRKE2T0hIcL3ObUQQBJlVKyQkpLUg5/r16+3drRMGDRpEphm/ePFibm4uAJw9e7awsBAA7rvvPuqcULxwcujae+0oTCaTzGRmMpnIodHbtm0jOznPmTPHlfZ/p6vkmCu3RFRUFDkSW6lUFhcXt/GIbrmU7b1/3KK9F9e584NQl9FRAvhzFb6uAWrddRUsP3dXhgIeh/n2oz1nDo5wb9+lSyX6b8433QqOk9I3NjZSabEFAkFbph1CqBvy8/Pr1atXenp6cHAw9ddksViqqqpyc3PLy8tNJpPjPXgONsJ3RhwO57777iOXd+/e3eI6BEFQbw0dOpS+7cCBAwHAYrEcOHCgxW0VCsXZs2fvWY19+/a1WF5TU3P8+HEAYDAYgwYNcr3ObVRbW2s2mwFAKpW21q23tUPfE5Utoo1jW2bMmEEukA2nVPMp1bhK54WTY6dd147u2WefJWO5rVu3EgTx1VdfkSs/++yzvqqSA67cEiwW6+GHHyaXyY/ZFu66lO26f9ylXRfXufODUJfRIQJ4rRHy8Vdcx6ZogBU58CetlxkDYFL/0L+PivVju/Mu2ntJ8b8/mx6EczgcB7lYdDod1ZG+jelzEOo+BAJBUlJSSkoKfZiJyWSqqKjIy8urrq72wkB3x2pqajBLUGdEZYReuXJli/MLbt26NT8/HwAkEondlNFUU+TSpUvJWansfPDBB/fM+EUeusU2/OXLl5P5wEaPHk2l4HKxzm0REBBAhh8FBQVkfmw7P/30U1ZWVnt3S2IymWReGMedvSnPPPMMGTHu2LHDZDLt2rULADgczvTp01tc39Mnx057rx0lMjLy0UcfBYDLly+vW7fu1q1bAPDII4/Exsb6qkoOuHhLzJ8/n1xYt25dXl5eGw/qlkvZ3vvHLdp7cZ07Pwh1DR0igD9fedcoa9QxNTTChouQdfuuwqG9glZPTpAJ3JlK+vPs0usVTb15eTyeg4FnVCcxDodjl0wboW5LIpGkpKTYzdRVX19fXFx848YNlUrVQcJmq9Xa4u9a1ME9/fTTZCfb8vLy8ePH23XW3bNnz4IFC8jlt99+m8+/K2fKjBkzYmJiAODq1aszZsygD6MgCGLt2rWbN29uSx2KioqmTJlSU1NDL9y0adO6desAgMFgLF682F11bgsWi0W20DY2Nr7wwgtk0ytl//79Tz31VHv3SUfOTV1bW0tN9O1AbGws2bh6+/btRYsWkWH/o48+2toDcU+fHDvtvXZ0VLaz9957j1xwZfp3t1SpNS7eEo8++uioUaMAoL6+PiMjo3moTxDEqVOnvv76a3qhWy5le+8fd2nXxXXu/CDUNXSIXsfnsf98J2Ej4Ns8KK+Dp/oA1e7eI9j/oycSVx8qokfdrrBYibVHbq2d0vRcQCAQNDY2tjhG12Kx6HQ6svldIBCYTKYWm3QQ6g4YDIZcLg8JCaEPPCEIQqfTKZVKz81c5QqtVot5KDsdHo+3c+fO4cOH19fXnz59Oj4+/rHHHktISGhoaDh58uS5c+fI1UaNGvXWW2/Zbcvn87dt2zZ69OjGxsZdu3adOXNm8uTJPXr0UKvVBw4cuHLlikAgmDp16tatWx1UIC0tTSgUHjx4MD4+fsqUKT179qypqTl06NCFCxfIFd58880HH3zQXXVuo3feeYds0vz222/PnTv3+OOPR0VFabXarKwscgqud999d+XKlc7tfMKECWToPm7cuKeffjomJoYcOBYWFjZlypTm6z/zzDNnzpwBgE8++YQscdD/2Qsnh+LEtaMbN26cXC6vqKggu2kEBQVNmjTJt1VywMVbYseOHUOHDs3Pz6+qqho5cmR6evrDDz8cEhJiNBoLCgpOnTpVXl7+3HPP0edId9elbNf94y7tvbhOnB+EugbfB/BltVDu7dxJyCXZZVBRB/PTQfhXu7uQx/7gsd6bT5Vk5bapd9896RoaVxwsXDkpgce5E4cEBQVZLJYWIxC9Xh8QEMDhcABALBarVCqvpdFGqINgs9nR0dFisZg+0tJqtarVarVa3ZGfatXW1lqtVpwMstMZOHDgyZMnn3jiiVu3bun1emqULGX27NmbN29uMYlJRkbG7t27Z86cWVNTU1FRsXHjRuotiUTy3XffXbx40fHRWSzW999/P3HixJycnM8++4z+FoPBePXVV9esWePeOrfFhAkTli1b9o9//IMgiOLiYiryAQAul7tu3bqMjAynA/hXX311586deXl5SqVyw4YNVPkDDzzQYgD/xBNPvPLKKyaTifyHKBaLJ0yY4GD/nj45FOeuHX3zOXPmLF++nHw5Y8YMPz8/31bJARdvieDg4PPnz8+ePfvHH38EgN9//53KP0chf/zQueVStvf+cYv2Xlznzg9CXYDvu9D/hrPHdUIFOlh6Dm7TRldxWIyFj8TMHx7NYronr90tlWHDsWIqEmcwGA6S0isUCvJ/DJvNdjCBPEJdj7+/f0JCQmpqalBQEBW9m83mysrKvLy8qqqqjhy9AwBBEHbdVlFnMXDgwLy8vC1btowbNy4iIoLL5QqFwsTExJdeeunXX3/dtm2bgx/fjz322J9//vnWW2/16dOHz+cLhcKUlJR33333ypUrmZmZbTl6WFhYdnb25s2bhw0bFhoayuVyIyMjn3zyyezs7PXr17eWM8yVOrfF4sWLf/nllyeffDIyMpLL5YrF4uTk5Ndff/3y5csLFy50Zc9CoTAnJ2fZsmVDhgyRSCT3zNtqF3FNnTr1nh/N0yeH4ty1o9BnBXfX9O8uVskBF2+JoKCg/fv3nz17dv78+cnJyWKxmMViCYXCfv36Pffcc/v27aM//6K4fimduH/cor0X17nzg1Bnx/B5W+Xi06Bo8G0VkJP8WDC3H6SH3FX4e4l+3dFb9W6aFfCJgeFPPRBOvWxsbFQoFC0O3w0MDKRmQFWr1XaDzTqs8PBwACAI4tKlS76uC+pkJBKJXC63+1FlMBhUKpVOp/P5d3vbCQQC13NQ+URxcXGLaaI8KiAgIC4uzssH7SCqqqrI78wBAwZQ3ZtRd/Pbb7/df//9ADBw4MC2ZARoDd5OHZC7Li5CXZuPW+Bv6zF678RMVvjsMhwoAnqgkB4tXDslMTKI55ZD/HChMjtfQ710kJS+rq6Omg3LriMxQl1MWFhYampqbGwsPXrX6/VFRUU3b97UarWdKHoHgLq6urZkHUcIIQDYtm0bueCu5nfUceDFRagtfBzAX8D+850cQcDem/D5FTDTWtzlYr9VkxNSo9zQlZ0A+PR4Sb6iKU0xj8drbcY4pVJJxi1kByrXj45Qh8JisXr06NG/f/+IiAiqA63NZlOr1Xl5ecXFxS0meuz4CILwfjs2Qqgzqqmp2bFjBwAEBga6mNgfdTR4cRFqIx8H8L9X+/b4yD0uVMHKHNDQEswF+rH+OaHXpP7tmzS1RWarbeXBInVd0zheoVDY4oxxNptNpbozhzyfz/fOeC2EvIDH4/Xu3TstLU0qlVK9SxobG6uqqnJzc8vLyzvLmJHW6HQ6X1cBIdQJfPjhh+TzvmeffRZT3nQxeHERaiNfZqEvq4Wq+nuvhjqF0lpYfh4WpEHPv1rHmQzGzMER4SK/z7NLLVaXOvRqGxpXHCxcMSnej92UlL6xsZHqM08xGAxGo5HH4wGAWCxWKpUdZL5rhJwjEAiioqLo07kDgNFoVKlUna6rvAP19fWYix4h1KJLly6dPXu2oaEhOzv7wIEDABAYGPjOO+/4ul7IDfDiIuQEXwbwlxQ+PDhyvxoTrP0NZibDYHlTYWZScGQQb/XhW7oGl1JhFyobPjlW/NajPcnGRwaDIZPJqqqqmg+dra6ujoyMZDKZTCZTJBJptVpXjouQr8hksrCwMC6XSy+sr69XKpVdr8M52Ys+KCjI1xVBCHU4R48efffdd+klGzdulMvlra2POhG8uAg5wZdd6C9h//kup9EGX16D3flAbxfsEx740dTEOBnfxZ2fLdT9cKGSeslkMoODg1tMVqdUKskFHo9n13SJUMcnl8vT09Ojo6Op6J0gCK1Wm5+fX1hY2PWid1JX/VwIIXcJDQ3NzMw8efLk7NmzfV0X5GZ4cRFqO59NI6cywKJsnxwZeUNKMMxLBT6th4ex0bbhWPH5IpdGujIA3hwV+2Dvpma6hoYGatw7nVQqDQgIgL8Gxlut7pnWzu1wGjlE4XK5UVFRIpGI/ljKarWq1Wq1Wt3Bp3N3HZPJTEpKYjJ9nJmlXXAaOYQQQgh5mc9+KmH6uq7tDxUsP39XjgMeh/nOmJ4zB0e4Mr0bAfCv47cLqpvmHuTz+SKRqPmaarWaDNrJjvQuHBMhj+Pz+QkJCX379qXPgGg2mysqKnJzc6uqqrp89A4ANputk2bRRwghhBDyGp8F8FeVvjoy8hJFPazMgbymSdyBATCpf+jfR8dSueicYLbYVhwsVNc3xTMikYhsbLdDdaT38/Pj813twI+QJ0gkkpSUlD59+tAnVjAYDKWlpTdu3FCpVN0qCyP2okcIIYQQcsw3AXyDBfI1914NdXb1jfDxBThRclfh0F5BqyYnyATcVja6N01945rDRY20zPYSicQu1xcAmM1mqkFPKBRS82Yj1BGEhYWlpqbGxsbS5zvU6/UFBQU3b97sShnm2662ttbXVUAIIYQQ6tB8E8BfV4Fr04qhTsNGwI5c+M91sNDaEWOD/ddMSYgPbaHZvI1uVNX/34nb1EsyKX3zOag0Gg3ZkZ7BYGBHetQRsFisHj169O/fPyIignqoRGZqyMvLKy4ubmhocLyHLqyxsdFgMPi6Fsid2Gw2g8GIjIz0dUUQQgihLsI3bZJ/tJB0DHVl2WVQWQ/z04Bqdw/ic5b/LX7TyZLjeWrn9nnyhiZG4v+3/qHkSxaLJZPJFAqFXbulQqEg5yPhcrmBgYE4yBb5Co/Hi46OFggE9MLGxkaVSkU9aUJ6vR5njkBuZ7FYli1bBgASieSVV17xdXUQQggh5/kgCz0B8NZJ0Jm8fFjkezJ/eLk/RATeVfjz1eqtZ8ptTt2HDAa8Oybu/timpvUWk9ILhUKxWAwABEF0tGzemIW+OxAIBFFRUXZxqdFoVKlU3bOrvAN8Pr9Xr16+rkVbYRb6e2Kz2VarNSIioqyszIfVMBqN5B9gXFxcQUGBD2uCEEIIucgHLfCleozeuymlAVbmwNy+kBbSVDi+X4hczFt35FaDud0tkAQBH//v1urJCTHSO6ERmZS+pqaGvpperw8ICOBwOAwGQywWq1QqDJmQd8hksrCwMLsEDfX19UqlEhO2tchgMFit1ubDYVAnNW3aNKvVKpVKfV0RhBBCqIvwQQv8wSL4700vHxN1IAwGTOoNj8YCfT65Cp1p+YHCcp3RiR2GCLhrpyaK/JueRqlUKruBxEwmMyIigpygq66uruPkysIW+C6JyWTK5XKZTEaf1ZwgCJ1Op1QqjUZn7vPuIyYmprNkrMAW+M4CW+ARQgh1GT5IYvenk0OeURdBELAnH7ZcAXqLu1zst3pyfL9IQevbtaq61rzq0F1J6aVSqV2bp81m02q15HJgYGDzlPUIuQWXy42Li0tLSwsNDaWid4vFUl1dnZubW1paitH7PXWc52sIIYQQQh2NtwN4sxWKau69GuryfquCVb+ChhbLBPLY/5zQa9JfSenaJbeybtPJptnqWkxKX1dXZzabyWWxWEy2xiPkLoGBgYmJiX379qXfXSaTqby8PC8vr6qqymKx+LaGnQUG8N5UVVXFYDAYDMbAgQMBwGazbd++PTMzUy6X+/v7JyQkzJ8/v6TkrrlAr169Onfu3MTERD6fL5VKMzMz9+/f39r+25KFPicn55VXXunXrx/57DU8PDwzM/OTTz5xPCPDxYsXFyxYkJaWJhKJOByOVCpNSEgYPnz4P/7xj+zsbCorZEFBAYPBoDJQFBYWMu42aNCgNp4rhBBCqCPwdhf66ypYf9GbB0QdmtgPFqRD7N29ZY9eV32eXWq1tfvOfO7ByAmpTcPrzWazXVJ6ekf6hoYGu6HyPoFd6LsAiUQil8vp07kDgMFgUKlUOp0OEy44ITExsVN0k+kCXeirqqrIb6EBAwZkZWVNmzbtyJEjdusIhcKjR48+8MADALBkyZJly5Y1v6vfeOONjz76qPn+HSexq6mpee655/bs2dNi3cLDw3ft2vXggw/alRME8eabb27YsMHBH9e1a9dSUlIAoKCgoHfv3q2tBgAPPPDA+fPnHayAEEIIdSjeTmKXq/HyAVGHpjPB2t9gVjI8EN5UOCo5OErCW3WoqMbQvhbLbb+Uh4v9BsbceR7A5XIlEola3TRmw2azaTQaMp0Sn883Go0mEyZURM4jB7pT07mT9Hp9dXV1d57O3XW1tbWY9szLCIKYOXPmkSNHpFLp6NGjIyIiFArFzz//rNFo9Hr9uHHjioqKNm7cuHTpUjabnZGRkZKSYrFYjh8/fv36dQD4+OOPhw4dOmnSpLYfUavVPvTQQ+TmPB5v9OjRffv25fP5FRUVhw4dKiwsrKysHDFixMmTJwcPHkzfcP369evXrwcABoMxfPjwwYMHBwcHWywWpVJ57dq106dP19fXUytHREScOHHCbDaPHj0aAORy+Y4dO+h7EwqFLpw2hBBCyNu83QK/9BzcxtTLqJmRMTAtAei92hV60/IDRSUaQ7v2w+eyVk1OiJbwqBKdTmfXRBYSEsLj8QDAarWqVCqbzeZS1V2DLfCdEZPJjIqKkkql9IEY5OMhlUpFjdRAThOLxdHR0b6uxb11pRZ4JpNps9lmzJjx2WefCQR30pGoVKqMjIw//vgDAKZNm7Z79+6ePXvu27cvKSmJXMFms73++uv/+te/ACA9Pb3595iDFvjHH3/8xx9/BICJEydu2bJFJpNRb1mt1lWrVr3//vsAEB0dffPmTapHBkEQkZGRFRUVHA7nyJEjGRkZdrs1mUy7d+/OyMiQy+VUISaxQwgh1GV4NYA3WODV49D+ntGoW+gbDPNSgZZLHoyNtvXHinOKdO3aT6iQu3ZqopDXtCOlUmkw3PUgICoqigy9DAaDTte+/bsXBvCdC4/Hi4mJCQwMpBc2NjaqVCqNRkMNu0UuYrPZVIjYkXWlAB4AHn744ePHj9OnTgCArKyskSNHksuBgYFXrlzp2bMnfQWTyRQTE6NQKACguLg4JiaG/m5rAfyJEyceeeQRAMjIyPjf//7X4sSBL7zwwpYtWwBg69atc+bMIQsVCkVYWBgAjBkz5uDBg238mBjAI4QQ6jK8msQuX4vRO2rVNRWsygEVLdDmcZiLxvScfn94u9LNKfTm1YeKLLSk9MHBwRwOh76OSqUiF/z9/cnWeIQcEwgESUlJycnJ9OjdYDCUlpbm5eUplUqM3t3IYrFgun7v+/DDD+2idwDIyMig7vlnn33WLnoHAD8/P7J3OgBcvny5jcf67LPPyIXly5e3GL0DwNtvv00u/PTTT1Qh9YeGyQ4RQgh1T14N4G/gAHjkUHkdLDt/133CAJh+X/ibo2K57Hbcq9cr6jZnO0pKbzAYqCHKIpGo+W9WhCgymSw1NTU+Pp5KZA0AdXV1xcXFN2/e1Gq1mKbOE+jDmJEXCASC5uniAIDJZMbGxpLLY8aMaXFbqkdAVVVVW45FEMSJEycAQCgU2o1vt9utSCQCgN9//50qDA8PJzvbnzlzZsWKFfigByGEUHfj7RZ4hByrM8PHF+Bk6V2FD/YOWjUpPjiwHVmpj/2pPvSHknrJZrODg4PpI5ap0e9MJlMsFrtab9TlMJnMyMjI9PT06OhoKk0dQRBarTY/P7+oqMj7fae7FQzgvSwqKqq1R5nUkHi77vHNV2jjVSsrKyPTi+r1eoZD5FwhVJ8pAGAwGFTL/OLFi0NDQ6dMmfLJJ59cuHABe8EghBDqDrwXwJusUII/d1EbWAnY/if85zrQesFDTxl/zZSE3qEBbd/PF6fLrpY19bH08/OTSCT0Faqrq6m3+Hy+S5VGXQiXy+3Vq1daWlpoaCgV0lgsFoVCkZubW1paio1+XoABvJfRO5jYoR59trYOtUIbc4LSJwdpC7skJm+++eY///lPMq2dXq/fs2fPa6+9dt9990kkkqeffvrMmTPt2jlCCCHUuXhvGrlbNTgAHrVDdhlU1sP8NBD81e4uCeCs+Fv8Zydun2jbYAyrjVhz5NaayQly8Z0JugMCAsxmMzVy0mw219XVkcM7hUKh2Wy2WNo3cR3qYgQCQWRkpN3THJPJpFQqdTqdbycs6G4aGxvNZnOnmA0etRf1TdurV69///vf91yf3nmKfPnBBx88//zz33zzzdGjR3NycsghUXq9fufOnTt37pw1a9YXX3xhN78jQggh1DV4799bAfafR+10UwsrcmBhOsj/yhrGYTFeHdkjLoT/5Zmytow7rjNalh8oXDMlIcDvzgD4oKAgi8VCtedoNBp/f38Wi8VgMEQiUXvbhVCXIZFI5HK5n58fvbC+vl6lUun1ehzl7hMNDQ0YwHdJUqmUXNBqtcOHD3duJxEREYsWLVq0aJHFYrl8+fLx48d37dp18eJFAPj666+joqKWLl3qrgojhBBCHYf3utAX+nKuLtRZKRtgZQ5cVd5VOL5fyPvj4vjclhMX2ynXGdceuWWldf+QSqX0pPTk7EcAwOVyAwLa0UUfdQ1yuTw1NTU2NpYevev1+oKCgsLCwpqaGozefQV70XdVkZGR5JetWq2+fv26i3tjs9kDBw58++23L1y4sG7dOrLw888/x79chBBCXZKXAngCoLDGO4dCXY3BAht/h8O37iocECNaOSk+VNim1rnLpfqvz5ZTL5lMpkwmo49tJvMkAYBAIMBel90Em82OiYnp379/eHg4ddFtNptKpcrNzS0uLqbmKUC+gpegq+JwOFTDOznTu7u88cYbZOJ6pVKp0TQNtqK6cmCiO4QQQp2dlwJ4RT00NHrnUKgLIgjYnQ9broCZ9tMrRuq/bmpiv0hBW/bw45XqI9eb8hiz2WyZTEaNq6ypqSHHZDIYDLFYbDfeEnUxfD4/ISEhNTWVPjGB2WyurKzMzc2tqKhobMRvqw7BaDRi3oGuauHCheTC5s2bz50753jltv9JEgRBdbCip9xjMplkqnwcJ4UQQqiz81IAX4TN78hlv1bB6l9BQ8v/LeCx/zmh17h+srZsviW79Fr5XUnpg4KCqJdURnoOh0OmtUNdj1gsTk5O7tOnD/0SGwyGkpKSGzduKJVKbJ3rUAiCsEs/jrqM0aNHjx8/HgDMZvOjjz767bffNu/xbjKZ9u/fn5GRcfDgQarwxIkTf/vb37Kyspr/tRIEsXz5cnLOuQEDBthlo0xMTASA2tra3377zROfCCGEEPIOL/UWvoUBPHKH23pYcR5eToceojslLCbj+YeiYiT+n2eXWh3Oc2C1EWsO31o7JSFMdGeoc2BgIJmIHgAsFotOpyMnhA8MDDQajdgM25XIZDK5XG43PqKuro7MUeerWqF7amhowMwUXdX27duHDx9++fJlvV7/1FNPvf/++yNGjCCno1er1X/88UdOTg755/nqq69SW1mt1n379u3bty84OHjIkCHJyclSqdRsNldUVPz888/FxcUAwGQyV61aZXe4CRMmkKH7uHHjnn766ZiYGPILISwsbMqUKV771AghhJCLvBTAF2MAj9xEZ4I1v8GcFLgvrKlwVHJwZBBv1eEivcHRPHC1RsuyA4VrpiRQCfAkEonFYiGn9dbr9Xw+nxwqKRaLVSoV5kDq7JhMZlRUlEQioVIeAABBEDqdTqlU4nTuHR+2wHdhIpHol19+ee2117Zu3Wq1WouKioqKipqvFhwcHB4eTr2kHsOpVKoff/zxxx9/tFtfIpH8+9//HjlypF35q6++unPnzry8PKVSuWHDBqr8gQcewAAeIYRQJ+KNAN5GQFntvVdDqI3MVthyBUr0MKk3UMPVk+SBayYnrDhYWKJxFJWVaY3rjt56f1wc868tg4ODq6qqyDHw1dXVERERDAaDzWYLBAJsm+28uFxuVFSUSCSNL8n+AAAgAElEQVSiZzSwWCxarValUmH3is4CA/iujc/nb9my5Z133vn6669PnjxZUFCgVquZTGZQUFCvXr0GDBgwatSokSNH0ucNGT58eFFR0ZEjR3755Zdr166Vlpbq9XoWiyWVSlNSUsaMGTNr1iz68CiKUCjMycnZuHHjwYMH8/Ly9Ho9NR09Qggh1IkwvNDGWFoL/++spw+CuqO+MpjXD/xpj6EMjdYN/yvOudeYjUn9Q2cOjqBeNjY2KhQKMl1WQEAANUexRqMxmUzurzcN2bJEEMSlS5c8eqDuQyAQREVF0fNXAYDJZFIqlVqtFntVdDrJycksVpvmjPS+4uJi7z/mCwgIiIuL8/JBEUIIIdRBeCOJXQm2YiLPuKaE1b+CitZE589hLRobN/3+8NY3AgD47yXFsT+bchFzOJzg4GByub6+ngraRSIRves16uAkEklKSkp8fDw9eq+vry8uLr5x44ZGo8HovTPCRniEEEIIIYpXAnjsP488pqwWlp+Hm9qmEgbA9PvC3xwVy2U7ur03Z5dcr6ijXvJ4PKrXpUKhICM9FoslFAo9Um/kVnK5PC0tLTY21s/vToZCgiBqamoKCgoKCwtxKESnhqkKEEIIIYQo2AKPOr1aM3x0AbLL7ip8qHfQ0sd7B/E5rWwEFiux9sgtZa2ZKhEIBNTsYuRERADg7+/P4/HcX2nkDmw2u0ePHv379w8PD6d6WdtsNpVKlZeXd/v27YaGBt/WELkOW+ARQgghhCjeCOBpzZwIeYTFBv+5Dv+5DlZaF+mEsIB1TyT2DuG3tpWuoXHFwUJjo40qCQoKIsN1g8FAhQ3Ykb4D8vf3T0hISE1NlUqlVJo6s9lcWVmZm5tbUVGBaeq6DGyBRwghhBCieDws0RqhHn9II6/ILoOPfgNamzpIAzjLJ8U/nCBpbZNbKsOGY8XUyGgGgxEcHExOU6RUKsm0dkwmUyQStbYH5GVBQUEpKSlJSUlUdwkAaGhoKCkpuXHjhlKptFqtPqwecjuj0YjJCxBCCCGESB4P4Muw+R15Ub4WVubc1emDy2K+NrLHzMERtNnE7nK+SPftr5XUSyaTKZPJyCZ3pVJJFvJ4PLus5sj7ZDJZampqz549qYHuAKDX64uKigoKCnQ6HYZ5XRJBEGaz+d7rIYQQQgh1Ax4P4Msxgx3yruoGWJkD11RNJQyASf1DF4+L43NbnozqhwuV2fka6iWVlN5kMtXX15OFIpGow85l1bUxmcyYmJj09PTo6GiycwQAEASh1Wpv3LhRXFxcV4ePCbs47EWPEEIIIUTyeACPA+CR9xkssPESHC2+q3BgjGjlpPgQAbf5+gTAp8dLbirqqRIejycWiwFArVaTXbIZDAZZgryGy+XGxcWlpaUFBwdTaQgsFotCocjNzS0tLaUm/ENdGwbwCCGEEEIkhqc7nS47D8U1Hj0CQq26PxxmJwO93b3WaFl9+NYfLfUMCeJz1k1NlAY2Ja7XaDR1dXVsNlsul5Mler2eapN3i/DwcAAgCOLSpUtu3G1nJxAIoqKi7IYtGI1GlUql1Wqxq3x3IxaLo6OjfV2LFuj1eu+nS2Sz2ZiVAyGEEOq2PB7AL8wCg8WjR0DIkTgxzE8DUdOgabDaiC/PlB28pmxhZRl/xaR4v78mkCcIorq62mQyicVickJ4giBUKpXF4rZ7GgN4O8HBweHh4VzuXR0l6urqlEplbS0OyOmmeDxefHy8r2uBEEIIIeR7nu1CrzVi9I58rFAHy85Dsb6phMVkzBsWNX94NItpn9euUNnwybFi6pkWlZRep9ORQTt2pPccuVyenp4eExNDRe8EQdTU1BQUFBQVFWH03p3hWAmEEEIIIZJnA/gqd/Y1RshJWiOs+RUuVN1VOCo5+B/j4wL97PPSnS3U/UBblcViBQcHMxiM6upqsoTD4dAnMEMuYrPZPXr06N+/f3h4ODXQ3Wq1qlSqvLy827dvNzQ0+LaGyOcwET1CCCGEEMmzAbwCf3ijjsFshc+vwJ58oA8ZSYsSrp2aGBnEs1v525yKXwq01EsulyuVSi0Wi06nI0sEAgGHwwHkGn9//4SEhNTUVKlUyvhrlj+z2VxZWZmXl1dRUeH90cWow8JGeIQQQggh8HQAX40BPOowCIBDt2Dj73cN6wgX+a2dmnBfD5Hdmp9k3S6g3b58Pl8kEtETVonFYkZrM8uje5FIJCkpKUlJSfS+DA0NDbdv375x44ZSqSQz/yNEwRZ4hBBCCCHAAB51N1eVsPpXUBmaSvw5rHfH9pzUP5S+mtliW3GwUFPf1AIsEokCAgIUCgWZ95HNZgsEAm/VuusIDw9PTU2NjY3182vKK0gOdC8oKKipqcEM86hF2AKPEEIIIQSezkK/5BecBx51RIFceCkVEiR3FWbnaz49UWK22KiShLCAZRPjOaw7Le0EQSgUCi6XK5Hc2VKtVrvYMNhNstAzmcyoqCiJREKNcgcAm82m0+mUSiXGZuiehEJhjx49fF0Le5uvQEvTWXhWnBjeGOjtgyKEEEKog2B7btcE3NXOiVDHUWeG9RdhRhI8GNFUOCxeEir0W3WoSNtwp+H9RlX9/524/drIHuRLBoMhk8mqqqpMJhPZgCwWi5VKJTYaO8Dj8aKiogQCAX3EgcViUavVKpUKu8qjNuqYXegtNjB5/RZutN17HYQQQgh1VR7sQl9rBjP+OEcdlcUGX/0B/7kONlr0nRAWsO6JxF4hfKrk5A3N3ksK6iWLxZLJZCqVigzaWSwWOT88ak4gECQlJSUnJwuFQip6NxqNZWVlubm5CoUCo3fUdh0zgEcIIYQQ8jIPBvBqbH5HHV52GXxyERpoae2kAZwVk+Ifjm/qXv+f8+W/3qqhXnK53KCgIJVKRb7k8/n04dwIAEJCQvr16xcfH+/v708V1tbW3rp1Kz8/X6PRYJ8F1F42m81isdx7PYQQQgihLs2DATz2n0edwnU1LDsHlfVNJVwW87XMHjMHR5DNxgQB6/9XfJv2RIrP53O5XIPhTolYLKYP7e7O5HJ5enp6VFQUNc0eQRBarTY/P//WrVu1tbW+rR7q1LARHiGEEELIg1GHxui5fSPkTtUNsPI8XFc3lTAAJvUPfWt0Tx6HCQCGRuvyA4U1tAnoRCJRfX29zWYDACaTKRKJmu21G+FwOHFxcf379w8PD6eeZVitVpVKlZeXV1paajTi1wFyFTWJI0IIIYRQt4Vd6BECAGiwwCcX4djtuwqHxIlXTU6QCbgAUF1rXnWoqNHa1PdbKpXW1NzpWs/j8ejdxbsPPp+fkJDQr18/sVhMDXQ3m80VFRW5ubkVFRUYdCF3wXsJIYQQQsiDAbwWm9xQp2Ij4Ls8+OLqXUmee0j9P3oiMVkeCAC5lXWbTpZQbzEYDKFQSHWkF4lELBbLu1X2JYlEkpKS0qdPn8DAQKrQYDCUlpbeuHFDpVKR3RMQchcM4BFCCCGEPDiNnA6ndkad0PlKUBpgQToIuXdKhDz2B4/1/vxUybFc9fE8dWyw/4TUEPItFovFZDJtNhuTyWQwGCKRSKPR+Kzq3hIeHh4SEsJmN317EASh1+uVSmVDQ4MPK4a6NgzgEUIIIYQwgEfIXqEOlp6Dl9Mh5q8Z4jgsxsuPxMSHBnyeXbrtl/Jwsd/AmDuD3v38/Khp4f38/Ph8flcNYplMZlRUlFQqpc/obrPZdDqdUqk0mfAPHnkWBvAIIYQQQp7qQm8joAZ/z6NOS2uENb8CbQJ4AIBRycHvj4vz5zI/PlpcQkvS6OfnR01wJRQK6U3TXQOPx+vdu3d6enpwcDAVvVssFoVCkZubW1ZWhtE78gKcRg4hhBBCyFMBfF0j2HCmZ9SZmayw6TLsyQf6nOXp0cK1UxIlAZzlBwr0xqZwggrayY70Xq6q5wgEgqSkpOTkZKFQSBUajcaysrLc3FyFQmG1Wn1YPdStYAs8QgghhJCnAng9Nsihzo8AOHQLPr8KZlqUKhf7rZmSECXxX32oyGJt4TEVl8ul53XrpGQyWd++fePj4+nZ9evr64uLi/Pz8zUaDUHgIzrkVTabDTMjIoQQQqib81RfX73ZQztGyNsuVIGiHl5OB+lfkSyfy3pvbM/t5yu2/lI2b1hU800EAoHJZOqMDYZMJjMiIiI4OJiazh0ACILQarUqlQqnc0e+ZbFYuFzuvddDCCGEEOqiPNUCX4sBPOpCSmth6XnI1zaVMBmMmYMjYoP9j/2pbnET+rzonQKHw4mLi0tLSwsJCaGid6vVqlKp8vLyysrKMHpHPofD4BFCCCHUzXmqBR4DeNTF1Jnh4wswMxmGyJsKM5OCbyrqSzSGaIm/3fpsNjswMLC2ttartXRKYGBgZGRkQEAAvdBsNqtUKo1Gg52WUceBATxCCCGEujlPBfB1na/vMEL3YLHB1mtQoIUZScD8q3G9d2hAg7nlRG6BgYEmk8ls7rhPsyQSiVwuJ+fAoxgMBpVKpdPpcJQ76mgwaSJCCCGEujlPBfD1GMCjLiq7DNRGeCEV+H/99fC5rNZWFovFSqWyA0bCcrlcJpPZzXin1+urq6u76jz2qAvAFniEEEIIdXMYwCPUbtdVsPwcLOwPYQH3WJPFYgmFwpqaGq/U695YLFZUVJREIqGPz7fZbBqNRqVSdeTOAggBtsAjhBBCqNvDAB4hZygaYGUOvJAKSdJ7rMnn841Go8nk45kVeTxeTEyM3fx2FotFrVarVCqMi1CngDcqQgghhLo5TwXwBuzniLq6+kbYcBGmJ8Ij0fdYUyQSqVQqX2WDEwgEUVFR9OncAQe6o84JUyoihBBCqJvzVABvxAAedQM2AnbmQmktPN0H2K3PyUh2pNfpdF6sGgCATCaTy+V2A93r6upUKpVer/dyZRByHbbAI4QQQqibwxZ4hFx1ugwq62B+Ogi5ra7j7+9vMpkMBoMX6sNkMiMjI6VSKTWdOwAQBKHVapVKpc878yPkNAzgEUIIIdTNYQs8Qm5QoIOl5+DldIgRtrqOUCg0m80ejUC4XG50dLRQKKTnqCMHuqvVaszgjTo7DOARQggh1M213uvXBQSACX9loW5Ga4Q1v8IlRasrMJlMkUjkoaMLBILExMS+ffuKRCIqejebzRUVFXl5eQqFAqN31AVgygaEUJen0WhiY2MZDIZUKr1+/bqvq4MQ6nA80gLfaAUb/spC3Y/JCpuuwMReMLYnMFpawc/Pj8/nu3eidYlEIpfL/fz86IX19fXkQHcMeFBXgknsEEJdm9VqnT59enFxcUBAwMGDB5OTk31dI4RQh+ORFvhG/ImFuiuCgL03YcsVMLfSCUUoFNpllXOaXC5PTU2NjY2lR+96vb6goKCwsLCmpgajd9TFYADfSbHZbAaDERkZ6euKtIOX61xVVcVgMBgMxsCBA71zRNQxvffee//73/+4XO7evXsfeOABX1fHnTrj9wBCHZNHWuBbC10Q6iZ+q4KqeljYHyQ8+7cYDIZIJFKr1U7vnM1mR0VFBQUF0Qe6W61WjUajUqkaGxud3jNCHRwG8J6jUql27Nhx7Nixa9euqdVqg8EQEBAQGhoaFxc3YMCAoUOHZmRk8Hh3faNZLJZly5YBgEQieeWVV3xUcYQ8wie39w8//LBmzRomk7ljx47MzEzvHBQh1Ol4pgs9/sRC3V5pLSw/DwvSoWezYe9cLjcgIKC+vr69+/T394+Ojg4MDKQXNjY2kqE75vdCXR52KvGQf/3rX4sXL66rq6MX6vV6vV5/8+bNw4cPA4C/v39BQYFcLqdWsFgs/+///T8AiIuLwwAedTHev73/+OOPOXPmAMDmzZunTJnihSMihDopDOAR8pQaE6z9FWYlwyC5/VsCgcBkMrU9sZxQKIyMjPT396cXGgwGlUql0+kwqkHdB0EQ9L4nyHWLFi1avXo1ucxgMNLS0hITE0UiUX19fXl5+ZUrV8geQwaDwWw2O3eIadOmWa1WqVTqtkoj1OVcvnz573//e0JCwpNPPunrungEfg8g5C4eCeAtGMAjBAAAjTb44hoU62FaAtCDDgaDIRaL29KRXiaTyeVyu2HzdXV1ZI46t1cYoQ7OZrOxWCxf16LrOHv27Jo1a8jlxx9/fMOGDT169KCvQBDEpUuX/vvf/27bts3po+zYscOVSiLUHcyYMcPXVfAs/B5AyF08EsBbsTkQIZpjt0FRD/NSwZ/2B8fhcOw6w9MxmcyoqCiJRMJkNmWaJAhCp9MplUqj0ejRCiPUYWF/E/fasmULeUofeuihvXv3Nu/dwGAwBgwYMGDAALI7MUIIIYR8yyNZ6HEOOYTsXFPBsvNQdfew9xYDeC6X26tXr7S0tODgYCp6t1gsCoUiNze3tLQUo3fUnWEA716///47ufDcc885HpvAZrOprkAFBQUMBoMa1FNYWMi426BBg+y2bTH7tF3qdZvNtn379szMTLlc7u/vn5CQMH/+/JKSEvomV69enTt3bmJiIp/Pl0qlmZmZ+/fvb7HChw8fJnf+4osvtvahPvjgA3Kdr776ysFnpyQmJpLrU+etRcePHydXc2MW8dOnT5O5SxkMRhsfppw5c4bRNp9++qndtr/99tvSpUsfffTRmJgYPp/P4/HCw8NHjhy5Zs0anU7X2hE9ekHpcnJyXnnllX79+kmlUi6XGx4enpmZ+cknnziepfXixYsLFixIS0sTiUQcDkcqlSYkJAwfPvwf//hHdnY2lUemXbd38+kD9u7dO378+KioKD8/v9DQ0AkTJvz4448OauXEqe7Vqxd50KtXrzrY86lTp1qb2sAt17e9H7a17wFP/Kki1LV5pgUeu9Aj1IyiHlbmwIup0KeV8V8CgSAqKspuoLvZbFapVBqNBvNvI4Tcrra2llyw++bxvpqammnTph05coQqyc/Pz8/P37Fjx9GjR8lIeMmSJcuWLaMe4hgMhmPHjh07duyNN9746KOPvFDJuXPnvvXWWwCwdevWjRs3trba1q1byYXnnnvOLcfdt2/fk08+aTQamUzmZ5999sILL7hlt60ZM2YMmbmQrqqqqqqqKisra+XKlTt27Bg7dqzjnXjogtbU1Dz33HN79uxpXrdjx46tXr16165dDz74oN1WBEG8+eabGzZsoD8B1Gg0Go0mPz//1KlTy5Ytu3btWkpKiuMP5Vh9ff2sWbPodauurv75559//vnnuXPnbtmypfkzMudO9YwZM8iHONu3b6eGwDS3fft2cuGZZ55x/aCuf1iEkLt4JIDHFniEWlTfCBsuwpN9YHjUXeUMBqNv375cLveulevrlUolDnRHiA5b4N1LLpffunULAE6dOvXEE0+0cauIiIgTJ06YzebRo0eTO7Eb3SoUCttVDYIgZs6ceeTIEalUOnr06IiICIVC8fPPP2s0Gr1eP27cuKKioo0bNy5dupTNZmdkZKSkpFgsluPHj1+/fh0APv7446FDh06aNKldB3XCrFmzFi9ebDabd+zYsW7dOj8/v+br1NTU/Pe//wUAPp8/ffp01w+6ZcuW+fPnW61WPz+/nTt3tv1jJiUl7d27t7V3q6urX375ZXLmUYFAQH9LqVQCQHBw8KBBg/r06RMUFNTY2FhUVHT48GGFQqHT6R5//PHs7OzBgwe3tnMPXVCtVvvQQw+R6/B4vNGjR/ft25fP51dUVBw6dKiwsLCysnLEiBEnT560q9v69evXr18PAAwGY/jw4YMHDw4ODrZYLEql8tq1a6dPn6bPC+P07T179uw9e/YEBgaOGjWqZ8+eDQ0NWVlZN27cAIAvvvgiPT19/vz5dps4d6qfeeYZMoDfuXPnqlWr6EPtKCaTaffu3QDAZrPtsuK5fn2d+7AIIXfxSACPP68Qao2VgO1/QlktPNUHmLTH01T0Tg50V6lUBoPBN1VECHUbY8eO/eWXXwBg8+bNycnJzz//PIfDuedW/v7+w4cPp4bzkC9dqcbly5cvXbo0Y8aMzz77jAomVSpVRkbGH3/8oVar582bt3v37t69e+/bty8pKYlcwWazvf766//6178AYNmyZV4I4GUy2cSJE3ft2qXVavfu3dtifL5z507y2/uJJ55o74OM5pYuXbpkyRIAEIlE+/fvf/jhh9u+rUQimThxYotvmc3mjIwMMnofO3asXQttZmbmqlWrMjIy7BJGms3mJUuWrF692mKxvPjii1euXGnt0B66oLNnzyaj94kTJ27ZskUmk1FvWa3WVatWvf/++2azefr06Tdv3qT/VyXb8zkczpEjRzIyMux2S8a6EomEfOnc7f37779fvHhx4sSJX3zxBZVo3WazvfXWWx9//DEALF++/IUXXrA7pc6d6ri4uMGDB587d668vPzEiRMjRoxoXp+ffvqJ7Aw/evTokJAQ1w/q+odFCLmLR8bAI4QcO1kKH19oua8Kg8EQCoXR0dE9evQICwsTCAQtPlxHCCHXvfzyy2TaeZvNtmDBgvDw8KeeemrDhg2nT5+2mxbeo2w228MPP/z111/Tm4KDg4M3bNhALn///ff+/v6HDx+mgj0AYDKZa9asCQ0NBYDff//99u3bXqjq888/Ty58+eWXLa5AlbvYf95ms82fP5+M3sPCwk6dOtWu6N2xefPmnT17FgCSkpK+/fZbu/8yK1euHDlyZPPoi8vlrlq1aurUqQBw9erVnJwcB5V3+wU9ceIEOb46IyNj9+7d9OgdAFgs1uLFi+fNmwcAJSUl9Dbz6urqiooKABg5cmTz6B0A/Pz8nn76abm82Yyv7WGz2QYNGvTDDz/Qp0kjP1Hv3r0BoKKi4vz583ZbOX2qZ86cSS588803LdaHKrd7OuPKQV38sAghd/FIYICjXhC6pzwNLD0LLXYHZrFYfn5+QqEwJCQkNjY2JSWlb9++ycnJ8fHxMTExoaGhGNUjhNxCKBRmZWVRKanUavW33377+uuvDxs2TCQSpaamvv7667/99psXavLhhx82/1rLyMigkn0+++yzPXv2tFvBz8+P7OcMAJcvX/Z0JQFgxIgRZDWysrKaPzK4evXqxYsXASAhIaH5SOy2M5lM06ZN27RpEwD07t377NmzqampLtT6LmvXrv36668BQCqV/vjjj+3tJjBr1ixyITs728Fqbr+gn332GbmwfPny1pp23377bXLhp59+ogqp7HRUxgcPWbFihd2crwDAYrEmT55MLjvOfdicg1M9bdo0sovBnj17mqfuU6vVhw4dAgChUPjYY4+566B0bv+wCKG280gXeoRQW5TWwesnISMaak0g40MoH0L4EMIHdrPYnMFgsFgsFovF4/FEIhFZSBCE1WptbGw0mUxGo7G+vt5gMGCuO4RQu/Ts2TMnJ2fv3r3btm07duyYyWQiy20229WrV69evbphw4ZRo0Zt2bIlJibGQ3UQCAQthrtMJjM2NvbatWsAMGbMmBa3jYuLIxeqqqo8VD06BoMxd+7c9957jyCIbdu2ffDBB/R33dL8rtfrH3/88ZMnTwLAgAEDDh06ZNfa7IoDBw4sWrQIADgczu7du6mz1xqFQlFeXl5bW0v2tweA8vJycoEc8Nwit19QgiBOnDgBAEKh0MHY7Li4OJFIVFNTQ48ew8PDZTKZUqk8c+bMihUr3njjDR6P19oenBYYGDhs2LAW30pMTCQXqqurHeyhXac6KCho3Lhxe/furaur279/v90o9++//57cydSpUx3np3Tu+rr+YRFCrvBIAI+JJxFqozoz/FRwVwmDAVIehPAhNABC+BDGh5AACPYHVrM/KwaDQU7sRP/3TEb1FovFaDQaDIaGhgZ6bh6EOjvMbOwJTCZz8uTJkydPNplMFy9evHDhwuXLl8+fP5+bm0uucPTo0YEDB/7yyy/x8fGeqEBUVFRrvYqoPtitPT6gVvDad92cOXOWLFlisVi++uqrJUuWUDUnk9sBAIfDoZox20un0w0bNowcfjxy5Mi9e/e2OOGoc65fv/7kk0+Sz3k3btzoYGj3n3/+uWHDhv379zsIwxzMN+b2C1pWVqZWqwFAr9e35UtApVJRywwG4+233yanD1i8ePHq1aszMzMfeuihoUOHpqenu2ucdnR0dGu7ovo4tDgsxelTPXPmTDJJ4TfffGMXwDvoP+/iQUlOf1iEkFt4JIBn4u8rhJxFEKAygMoAf6qbCpkMkPJAxodgf5DxQeYP8kAIC2jhb42K6nk8nlgs/mufhM1mM5vNRqPRaDRiVI8QapGfn9+QIUOGDBlCviwsLFy3bt3nn39OEIRKpXr66ac91J3eQSMhFa21tg61gtf6H4WFhY0fP37fvn23b9/OysrKzMwky/ft20cGmePHj7dLG9Z2hYWF5IJAINi5c6cbo3eVSjVhwgSyG/nChQsdzEX36aefvv766xaLxfEOqTRvzbn9gpIntu3sssC++eabdXV1K1euNJvNer1+z5495PxnQqFw/PjxL730kivjHUht+cjNb1FXTvXYsWMlEolGozl69KhCoSBzBwBAQUEBOf48JiamxXZy71xf7A+IkOd4JIBv3lSIEHKFjQClAZR3p6VnMUDyV1QfEQjhgSDjQzCvhS4wZA98f39/u7Z6i8VC9cDHqB51CtgC701xcXGbNm1KTEx87bXXAODChQvnz58fNGiQr+vle/Pmzdu3bx8AfPnll1QAT/Wfnzt3rtN77tWrl7+//7Vr12pra8eNG3f06FHqUawrGhsbp0yZQk4ZmJmZSc6p1qKsrKyFCxcCAJPJnDlz5sSJE5OTk0NDQ/l8Ptnoeu3atX79+rlepXahos1evXr9+9//vuf6dl8UDAbjgw8+eP7557/55pujR4/m5OSQ48b1ev3OnTt37tw5a9asL774ovmgbo9y8VRzuVwyUYLVav3uu+9effVVspya/n3GjBnNvzA75vVFCLULBvAIdVbWlqJ6NhOC/EDGB3kgyAPvtNgH+7nGDQkAACAASURBVLeQWpLBYHA4HA6Hw+fzqUKbzUZF9Q0NDXV1dWaz2eOfBCHUgS1cuHD58uXk3NHnzp3rLAE8FboQLSYLBQCA5tm/2mj06NHR0dElJSX79u3TaDQSiaS0tPTYsWMAEBERQaVhc4JIJDp8+PDIkSOvXLny22+/ZWZmHj16NCgoyOkdkhYsWHDq1CkAiI+P37Vrl4N+46tWrSIXtm3bRqU6p3PQs9pzqGznWq3W6TkLIyIiFi1atGjRIovFcvny5ePHj+/atYtMOvj1119HRUUtXbrUXRVuC9dP9cyZM8lMh998803zAL7F/vMd8Pp69E8VoS7JI4msWZgeGyEfsdhAaYA/1XDsNvznOnx8Ad7Nhpf+B0t+gc1XYE8+ZJfBn2r7sJ/CZDK5XG5AQIBEIomMjExMTOzXr19KSkqfPn169eoVGRkpFou93EaBEB3Ov+B9TCaTnGoOALRarU/r0g5U53MHuceLi4ud2zmTySTT1JlMJnLc+7Zt28g+w3PmzHFxWHVwcHBWVlZaWhoAXLhwYeTIkRqNxpUdbtiwgWy1FovFP/30k4MmfYIgyNzjISEhrQ2fJmdi97LIyMiAgAAAUKvVrleAzWYPHDjw7bffvnDhwrp168hCcqiIqxVtM7ec6kGDBpHTtl28eJHMWHH27FlyFMZ9992XkJDgiYO6nUf/VBHqkjzyS6h5Dm2EkA9ZbFBRBxeq4NCtpqj+1eOw4jx8cRV+KoRfK6FYD4ZWBsQxmUyyoV4ikURHRyclJZFRfUJCQo8ePcLDw0UikbvyACHkGHah9z6CIMrKyshl+rTP5CxWQJumq0OhhgTn5eW1uILBYDh+/LjT+3/22WfJ772tW7cSBPHVV18BAIPBePbZZ53eJ0UqlWZlZfXv3x8ALl265EoMf+TIkb///e8AwGazd+3a5TgNYW1tLdnrSiqVtva3tnv3budq4goOh0M1vG/ZssWNe37jjTfIuV2USiX9JHv69nbXqZ4xYwa5QDa8U83vLbaud8zr6+k/VYS6Ho+E2hwM4BHq8OoboagGzlfC/gLYchWWnYOFWfDKcVh67k5b/bkKuK0HY+tRPTlZvUwmi4mJSU5O7tevX3JyckJCQmxsbHh4OLbVI0/AAN69du3aVVNT43id7777rrKykly+//77qXImk0kmDG9vgjHvIGcUA4DLly/n5+c3X2HNmjWu1DwyMvLRRx8l979u3TpyePkjjzwSGxvr9D7pJBLJsWPHBg4cCAC///77I4884kRt8/Lypk2bRoag69evp4brtyYgIIB8KlFQUNBic+hPP/2UlZXV3mq4BTlyGwA2b9587tw5xytTk6LdE0EQHA6HXKanifH07e2uU/3MM8+Q34o7duwwmUy7du0CAA6HM336dM8d1L08/aeKUNfjkVCbi01xCHVODY1wW3+nrf7La7D0HLz8V1S/9RocugUXquC2HkytNEiwWCw/Pz+BQCCTyci2+r59+9KjeqFQiF2gkdPw5nG7NWvWREdHL1iw4PTp081bGg0Gw/r16+fMmUO+7Nu3r90AeHLO59raWg9lp3cFg8GYOHEiABAEMXv2bPrIXqvVunbt2g8//NDFO2revHnkwnvv/X/27jygiWtrAPiZEAIETNgUwloFwUpFLVitK1E2BRQtYkVc69Jqq7Y+F0R9toqopRWf/dTiVqtgq/gEd3nigguiaBG1z1akSiuKiEiQLUDy/XH7pmk2yB7g/P4aJrPcuXMTcnLvnLucLGgy/bssGxubs2fPkh9Nbt++PXz4cMnZ0VpUWVk5evRo8gPNnDlzPv744xZ3MTExIbe4sbFxzpw5UjlQMjMzY2JiVLsG7QkJCQkPDwcAoVAYGhp64MAB2RHvDQ0NmZmZfD7/5MmT9Mrz58+PHTs2OztbtoWLxeKEhARSq35+fpIZYUDHzVtbVd21a9dBgwYBwOPHj5ctW0YC3dDQUHt7e92dVLv08FZFqJ3RSf8Y9sAj1J7UNsLjRngs+NtKtik4WwHP8s9p7TqzgWcp58c7kgBfMrAHicnqSaq8mpoazE+DWgO733VBIBBs3bp169atlpaWffv2Jaku6uvrHz9+fP36dXpyCi6X+91330ndgoiICBLbhIWFTZo0yd3dnYy7cXR0jIqK0v+1SImLi/vhhx8aGhpyc3M9PT3Dw8MdHBzKy8uzs7NLSkpcXV3Dw8NJDjD1hIWFOTk5lZaWkhzpNjY248aN017xAQC4XG5WVlZISEheXl5hYSGfzz937hz5IG3RqlWrHjx4AAAODg4jRowgafPl6t27Nz1wYOnSpaNHjwaAAwcO5ObmjhkzxtXVtbKyMjs7m0xOFhcXl5iYqIVrU93+/fsDAgIKCgoEAkFMTMyKFStGjBhB5pyvqKi4e/duXl6eQCAAADqjGwA0NzdnZGRkZGTY29sPHDjQx8fHzs5OKBSWlpYeP36cPFzNYDDo7G40XTdvbVX15MmTL1++DACbN28ma+SOn9fuSbVL129VhNoZnQTw2AOPULtX2wgPKuGBREIrBgX2FtCFDQ6W4MAGBzZ0sQQ78xYmqycD5+B/UX1jY2N9fX1dXV1tbS1G9UgKplrQurCwsJKSEpJhvqamhoQBsvr3779jx45evXpJrV+wYEFaWtr9+/fLy8uTk5MltzeGAN7b2/v777+PjY1tbGysqKjYu3cv/ZKXl9eRI0fIeGO1mZiYTJ8+PSEhgfwZGxtrZmamUYnlITF8aGhobm7u3bt3SQzfmnnm6THSZWVl0dHRSrbcsmUL3T8fERGxdu3alStXisXiR48e0TEhALBYrKSkJD6fb6gAnsvlXrlyZeHChbt3725ubi4uLi4uLpbdzN7ensfj0X/SD3O9ePHi6NGjR48eldre1tZ2x44dgYGBUut13by1VdXR0dHz589vaGggQxKsra0jIiJ0fVLt0vVbFaF2RlfTyDEZ0CTSxbERQkZKJIbntfC8Fu5KjPFUabJ6EtVbWFjQcybhZPVIEo6i1LrPP/981apV165dO3/+/I0bN+7fv//s2bOamhozMzMul9u9e3c/P7+xY8cOHjxY7vAHDoeTl5e3ZcuWkydP3r9/XyAQ0PN1G4no6GhfX9+vvvoqOzv76dOnFhYWnp6e0dHRc+bMIU84a2jmzJl0AK/J9O/KcTicM2fOjBw58sqVK/fu3QsICDh37pyjo6OOThcfHz98+PAtW7ZcunTp+fPnbDbb2dk5ODh41qxZb7755t27d3V03tZgs9kpKSlLly7du3fvhQsXioqKKioqGAyGjY2Np6enn59fcHBwYGAg/Vg7AAQEBBQXF585c+bKlSt37tz5/fffBQKBiYmJnZ3dW2+9NXLkyKlTp8qdqE8PzVsrVU0idjr53Pjx45X/kGSc91fXb1WE2hNKR3NmLDwPr3H2aISQPK2frF4ukUhE+upJVF9dXV1fX6/bEiPjwGazPT09DV2Kv3zzExQ81/dJu9vA0nda3gzpx40bN8gz6v7+/kaYCAAhhFD7o6sc0RYm8FpHh0YItXFksnoyXz2NRPUkpCfxPHm6XhaDwaBntgMAMlRSJBKRvnoy/P7169fG1hOINIc98MjY7NmzhyzorvsdIYQQkqSrAN4cZ49CCKmCjupvl/+1ks2Ezuy/8uSRcfhceWMDGQwGi8VisViWlpb0ShLVC4XCurq6urq66upq45ywGrUSBvDIqFRVVaWmpgKAlZWVAdOzI4QQ6lB01gOPATxCSGO1TfBYIJ0AvxMLurDB0RK6kFR5bHCwBDN52c3oqN7KyopeSSfAJ9nyXr9+jVF9W4FJ7JBR+eKLL0jO8xkzZuBjugghhPRDV3E227TlbRBCSA3VQqgWwsNXf1vJNv2zl97JCpwsoTMbHBVE9fS0dhwOh15JonqhUFhfX19TU/P69WuRCPNwGh06mzRChnLr1q2rV6/W1tbm5OScOHECAKysrJYuXWrociGEEOoodPVlyBIDeISQHmkyWT1IRPWSk9VLjsCvrq6uq6vDqN6wcAg9MrisrKy4uDjJNVu2bHFycjJUeRBCCHU0GMAjhNot2cnqAcDa7K/U950twMkKHC3lT1YvGdWTWZdxsnrDwiH0yHg4ODj4+vrGx8cPGzbM0GVBCCHUgehqGrkTxXDkgS4OjBBCWiY5WX1n9p/z1duZy4nq5SJRvVAoxMnqdc3Nzc3a2trQpfgLTiOHEEIIIT3TVQ+8FfbAI4TaiGbxnwnwJZky/kyPJ5kqz1peAnyKophMJpPJJNPaEfRk9XSqvIaGBh1fR/uHz8AjhBBCqIPT1ZehTiwdHRghhPShUQRPXsOT139bKXeyensLkO2ql5qsnpCM6l+/fl1TU9PY2KjzK2lHMIBHCCGEUAenqy9DcidqRgihNk3zyerpqN7W1pasJFG9UCisra0lffVNTU16uZq2BwN4hBBCCHVwuvoyxMEeeIRQxyB3snp6WjuSJ8/JCrqwwULeJy4d1VtaWtIrSUc96auvra3FyeoJTGKHEEIIoQ5OZwE89sAjhDowRdPaqTRZvbm5eadOneiVkpPV19XVCQSCDjWtHZPJpKjW5RVECCGEEGqndBXAm5mAmQk0YI8RQgj9j2xUTwHYmP8tVZ6jJdhbAFPefOeS09qRNSQBflNTE0mA//r169raWh3NLWJwOH4eIYQQQkiH34eszaEMp1JCCCHFxAAv6+FlPfy34m/rpSarJ532pjJRPZ0A39zcnMvlOjg4AIBYLBaJRE1NTWT4fbuZ1s7UFGc3QQghhFBHp8MA3sYMA3iEEFLHqwZ49fdZ51o/WT1FUXRfPZfLJSvbwWT1GMAjhBBCCOm2Bx4hhJBWyJ2snkxrR6e+55HJ7cxB9lFxuZPVi8Vi8lA9ieqrq6uNebJ6HEKPEEIIIaTbHniEEEK6Q09rJ8nMBLqw/3qu3sESHNjQSd7MIBRFmZqaSiXAJ8PvGxsbGxoaamtrq6urjWSyehYLZzdBCCGEUEenwwDezkJ3x0YIISRfQzP8Xg2/V/9tpQUTHNjQxfKvkL4LGyzljUlnMBgsFovFYllaWkpOVk/66uvq6gw1WT0OoUcIIYQQ0mEAb4tD6BFCyDjUNcEjATxSPFk9yZPnbKVwsnoS1VtZWdErSVRPht/rIarHHniEEEIIIR0G8PbYA48QQkZMw8nq6aheP5PVYw88QgghhBAOoUcIIfQXJVH9n3nyLKAzG3iWwJIX1cudrF4kEjU2NgqFQpL9Xo3J6plMJoMhM40eQgghhFAHo8MA3swEOrGgWqi7MyCEENIH2aieQYGtufRz9fYWyqa1Mzc353A4ZCWZ1o5MVl9XV0eieiUFwPHzCCGEEEKg0wAeALqwMYBHCKF2SCSGF3Xwog7uVfy1kkGBXasnqyfT2pmbm1tbW5OVSiarxwAeIYQQQgh0HcA7sOHhK52eASGEkLEQKZisnkxoJzm5nY28LKdyJ6snqfIo2antEUIIIYQ6Hp33wCOEEOrImkRQ+hpKX/9tJctEOqR3sASOvF52kipPP0VFCCGEEDJyGMAjhBDSN6GCyer/7Ku3BMf/PV0vd7J6I+Hb2QDpWjtjgliEEEKoA9NxAG+p08MjhBBqP+qa4LFAOgG+pSk4sGHxO2BqfEnoh7oYugQIIYQQ6mB0+4WIZwn42CJCCCG11TRCeZ0xRu8IIYQQQvqn2+9EZiZgLS9TEUIIIdRKPBzMhRBCCCEEALoeQg8APEuorNf1SRBCCLVbjhjAI4Q6jJcvX/r5+T169MjW1jYnJ8fHx8fQJUJacOrUqby8PAAICAgICAgwdHFQ26b7AN4Kfq5oeTOEEEJILicrQ5cAIYT0orm5+f3333/06JGlpeXJkycxem8fbt68OW7cuPr6+kGDBi1ZssTQxUFtns4fK3TGL14IIYQ0gP9H2jomk0lRlItLW0r6p+cyP3v2jKIoiqL8/f31c0ZknJYvX/6f//yHxWIdOXKkf//+hi6ONrXFzwGtKC8vHzt2bH19va+v7/Hjx9lsnKOrZfiRqJzOe+Bd8IsXQgghDTh3MnQJFNh1+Y+fpSa4172unS0+5rtr/bAvXrxITU09e/bsnTt3Kioq6urqLC0tHRwcPDw8/Pz8Bg0axOfzzc3/ltWmqalp7dq1AGBrazt//nytFwkhAzJI8z506NDGjRsZDEZqampQUJB+TtrBeXp6Pnz4UGolk8nkcrmurq7vvPNOTEzMsGHD1D5+U1NTdHT077//7uHhcebMGWtra83KixCAHgJ4505AUSAW6/o8CCGE2iErFnBYhi6EAmWChofltXo+qZkOMvL/61//io+Pf/36bz9GCAQCgUDw4MGD06dPA4CFhUVRUZGTkxO9QVNT0+effw4AHh4eGMCjdkb/zfvu3bvTp08HgO3bt0dFRenhjEiRpqamioqKioqKgoKClJSU4ODg77//3sHBQY1DLV68+MKFCzwe7z//+Y+jo6PWi4o6Jp0H8GYmYG8O5XW6Pg9CCKF2CIdx6dqyZcs2bNhAlimK6tOnT48ePbhcbk1NzZMnT27fvl1RUQEAdXV1QqFQvVNMmDChubnZzs5Oa4VGqN0pKCj4xz/+4e3tPXHiREOXRSeM/HMgODjY1dWVLDc1NT158iQ3N7empgYAsrKygoKCrl69amWl2j+ktLS05ORkGxubrKysrl27ar/QqKPSeQAPAM6dMIBHCCGkDjeOoUvQrl29enXjxo1kecyYMcnJyW+88YbkBmKx+NatW//+97/37Nmj9llSU1M1KSRCHUFsbKyhi6BbRv458Mknn4SHh0uuEQgEixcvTklJAYA7d+4kJSWtXr1apWPGxMTExMRosZAIETpPYgf49QshhJC63Iz1Afj2ISUlRSwWA8CQIUOOHDkiFb0DAEVRfn5+CQkJJSUlHTD7FEKow+JwON9++21oaCj5c+/evYYtD0I0fQTw7hjAI4QQUgv+BKxTP/30E1n44IMPKIpSsiWTyWQy/xy1V1RURFGUhYUF+fPhw4fU3w0YMEBqX7nZp6XyDItEov379wcFBTk5OVlYWHh7e8+dO7ekpERyl8LCwpkzZ/bo0YPNZtvZ2QUFBWVmZsot8OnTp8nBP/zwQ0UXtXr1arLNd999p+TaaT169CDb0/Um17lz58hmWswifunSJRsbG3JY8mx2iy5fvky1zjfffCO1740bN9asWRMaGuru7s5ms83NzXk8XmBg4MaNG1+9eqXojDq9oZLy8vLmz5/v6+trZ2fHYrF4PF5QUNDmzZtra5XlpLh58+a8efP69OnD5XJNTU3t7Oy8vb0DAgJWrlyZk5PT3NxMNlOpecvmyj5y5Eh4eLirq6uZmZmDg0NERMTRo0eVlEqNqvb09CQnLSwsVHLkixcvKsrjrZX7q+rFKvoc0MVbVYvmzZtHFh49elRWVkaWpapCLBYfPHgwIiLC3d3dzMyMoqiioiKypfLc+61sk3JP2tjYuGvXLj6fz+PxzM3N3dzcYmNjr1692uIVqfT20byxAYBQKNy5c2dERISrq6u5ubm1tbWPj8+8efNu3LjRYmkVUeMjsT3RxxB67D9BCCGkBpYJOFoauhDtWnV1NVmgwxVDqaqqmjBhwpkzZ+g1v/7666+//pqampqVlUUi4VWrVq1du1b8v7y4dXV1Z8+ePXv27GefffbVV1/poZAzZ85cvHgxAOzevXvLli2KNtu9ezdZ+OCDD7Ry3oyMjIkTJ9bX1zMYjK1bt86ZM0crh1Vk5MiRJHOhpGfPnj179iw7OzsxMTE1NXXUqFHKD6KjG1pVVfXBBx8cPnxYtmxnz57dsGHDwYMHBw8eLLWXWCxetGhRcnKyWCKp8suXL1++fPnrr79evHhx7dq1d+7ceeutt5RflHI1NTVTp06VLNvz58+PHz9+/PjxmTNnpqSkUDK/kalX1bGxsSRi2b9/P/0IjKz9+/eThcmTJ2t+Us0vVkcuXrw4YsQIslxVVWVpqeX/Gd27d6eXy8vLZVPZvXz5cuLEiVlZWZIrxS2l79awTZaVlY0dOzY3N5de8/vvv6empqalpX322WdJSUly91Lj7aNhYwOAmzdvRkdHFxcX02saGhqqqqp+/vnnbdu2TZs2bfv27SyWarlq9fyRaIT0EcDbmAOHBQI1c98ghBDqoFw7AUNPXwI7KCcnp99++w0ALl68GB0d3cq9nJ2dz58/LxQKQ0JCyEGknm7lcFQbOCEWi6dMmXLmzBk7O7uQkBBnZ+eysrLjx4+/fPlSIBCEhYUVFxdv2bJlzZo1TCaTz+e/9dZbTU1N586du3fvHgB8/fXXgwYNGjdunEonVcPUqVPj4+OFQmFqampSUpKZmZnsNlVVVf/+978BgM1mv//++5qfNCUlZe7cuc3NzWZmZmlpaa2/zJ49ex45ckTRq8+fP//4448bGxsBoFOnv/W0lJeXA4C9vf2AAQPefPNNGxubxsbG4uLi06dPl5WVvXr1asyYMTk5Oe+++66ig+vohlZWVg4ZMoRsY25uHhIS0qtXLzabXVpaeurUqYcPHz59+nTEiBEXLlyQKtumTZs2bdoEABRFBQQEvPvuu/b29k1NTeXl5Xfu3Ll06RLJVUao3bynTZt2+PBhKyur4ODgbt261dbWZmdn//LLLwCwc+fOvn37zp07V2oX9ap68uTJJKZKS0tbv349gyFnOG1DQ0N6ejoAMJlMqax4mt9f9S5WR8RiMd1T3WLYrIa6ur/yeElNpUnOOHny5KysLFNT00GDBnl4eNTU1OTl5bVYEpXapJTm5ubo6Ojc3NzOnTtHRUV5eHi8evXq9OnT+fn5YrH4q6++YjKZ69evl9pLvbePho0tPz+fz+eTKU46deo0evToHj161NTUXLhw4dq1a2KxeM+ePU+ePDl16pTcI8ul9kdie6KPAB4A3Llwp1w/p0IIIdROvME1dAnau1GjRl25cgUAtm/f7uPjM2vWLFNT0xb3srCwCAgIqK+vl/xTk2IUFBTcunUrNjZ269atdDD54sULPp9/9+7dioqK2bNnp6end+/ePSMjo2fPnmQDkUj06aef/utf/wKAtWvX6uFrXOfOnSMjIw8ePFhZWXnkyBG58XlaWhr5xh8dHa3qDxmy1qxZs2rVKgDgcrmZmZkqzUdta2sbGRkp9yWhUMjn80n0PmrUKKlOs6CgoPXr1/P5fBMTE6m9Vq1atWHDhqampg8//PD27duKTq2jGzpt2jQSfkRGRqakpHTu3Jl+qbm5ef369StWrBAKhe+///6DBw/oPj0S0gCAqanpmTNn+Hy+1GFJ+GFra0v+VK95//TTTzdv3oyMjNy5cyedaF0kEi1evPjrr78GgISEhDlz5khVqXpV7eHh8e677+bm5j558uT8+fN0/7OkY8eOkcHwISEhXbp00fykml9sG3Xp0iWywGQyeTye1KsFBQUikWjYsGHff/+9m5sbWSkWi0UikZJjqtomZU8KAKNGjUpLS+Ny//w3uWbNmm3bts2bN08sFn/55ZejR48eOHCg5F7qvX00aWz19fUxMTEkeh84cGB6erpkBR46dCg2NlYoFGZlZX355ZdLly5VUmM0TT4S2xN9PAMPAF3xSxhCCCEV4f8OXfv4449J4jqRSDRv3jwejxcTE5OcnHzp0iWpaeF1inwD3rt3r2RXsL29fXJyMln+8ccfLSwsTp8+TQd7AMBgMDZu3EhGtP7000+PHz/WQ1FnzZpFFnbt2iV3A3q9huPnRSLR3LlzyVdVR0fHixcvavGr6uzZs8mzsj179jxw4IBU31diYmJgYKBs9MVisdavXz9+/HgAKCwszMvLU1J4rd/Q8+fPk+er+Xx+enq6ZPgBACYmJvHx8bNnzwaAkpISyT7z58+fl5aWAkBgYKBspAQAZmZmkyZNcnJyUnQ5rSESiQYMGHDo0CHJadLIFZEx2KWlpdeuXZPaS+2qnjJlClnYt2+f3PLQ62WHNGvl/qpxsW3R06dP6a7sgQMHyo7PF4lEXl5ep06doqN3AKAoSvmPF5q3yW7duqWnp9PRO/HRRx8tWrSIlGrt2rWSL6n99gENGltqauqDBw8AgMfjnThxQurnj/Hjx9MPIm3YsEF5AgvQ8Udim6OnAL4bfglDCCGkoq6YwU7HOBxOdnY2nXaooqLiwIEDn3766dChQ7lcbu/evT/99FNN8gy13hdffCE7hJLP59MTL8+YMaNbt25SG5iZmZFxzvC/XildGzFiBClGdna27E8GhYWFN2/eBABvb2/ZJ7Fbr6GhYcKECdu2bQOA7t27X716tXfv3hqU+m++/PJLkk/bzs7u6NGjqg4TmDp1KlnIyclRspnWb+jWrVvJQkJCgqLoaMmSJWTh2LFj9Ep6fDWd8UFH1q1bRyd6pJmYmLz33ntkWXnuQ1lKqnrChAmkj/Tw4cOykU9FRcWpU6cAgMPhjB49WlsnlaT1i1VbQECA+H9UnaddkaamppKSkpSUlH79+pFIGwCWLVsmd+N//vOfquYQ0bxNxsXFyT3pihUryDj/M2fO0Cn3QIO3D2jQ2Oi8/cuXL7e2tpY946xZs8gvPpWVlcpzPer0I7Et0l8PPD7GiBBCqPXYTOiCGex0r1u3bnl5eenp6WFhYZIPdYtEosLCwuTk5HfeeSckJESn/dudOnWSG+4yGIyuXbuS5ZEjR8rd18PDgyw8e/ZMR8WTRFHUzJkzAYA8vSn1qla63wUCQWhoKHmm1M/P78qVK3QlaO7EiRMkDjE1NU1PT6drT5GysrJbt25dvHjx7P88efKEvEQeeJZL6zdULBafP38eADgcjpJnsz08PEifpGT0yOPxSH/j5cuX161bR4+N1y4rK6uhQ4fKfalHjx5k4fnz50qOoFJV29jYhIWFAcDr169l8/b/+OOP5PmI8ePHK48t1bu/ml+sEYqIiKAnGjA1NXV3GrjWOgAAIABJREFUd58zZw5dG3FxcXJbLIPBiIiIUPVcmrdJRU/HcLnc4cOHA4BIJKIHQWjy9gF1G1tjYyP9429UVJTcM1IURb90+fJlRQXT6UdiG6WnZ+AtTaELG8paGByBEEII/amrNf7yqycMBuO999577733Ghoabt68mZ+fX1BQcO3atf/+979kg6ysLH9//ytXrnh5eemiAK6urooyGNFjsN3d3ZVvoCTnk3ZNnz591apVTU1N33333apVq+iSk+R2AGBqakp3Y6rq1atXQ4cOJY8fBwYGHjlyRFudigBw7969iRMnkqdzt2zZouTR7p9//jk5OTkzM1NJGKZkvjGt39A//vijoqICAAQCQWvSm7948YJepihqyZIlZPqA+Pj4DRs2BAUFDRkyZNCgQX379tXWc9pubm6KDkWPcZD7WIraVT1lyhSSpHDfvn1SmcOUjJ/X8KSE2hfbFnl5ea1Zs0ZRjk83NzepHJCtoWGbdHJysre3V/Sqr6/vyZMnQeInGE3ePoQaja2kpIT8MOHo6Ojo6KjoXG+//TZZIIPtZen0I7Ht0lMADwAe1hjAI4QQai1POQPukG6ZmZkNHDiQTn308OHDpKSkb7/9ViwWv3jxYtKkSToaTq+kk5D+uqloG3oD5VmjtMjR0TE8PDwjI+Px48fZ2dlBQUFkfUZGBvmWHB4eLpU2rPUePnxIFjp16pSWlqbFr6ovXryIiIggQ3Y/+eQTJRMvffPNN59++mlTU5PyAyrpNtT6DSUV23qSmcMBYNGiRa9fv05MTBQKhQKB4PDhw2QmLQ6HEx4e/tFHH2nyvAPRmkuWbaKaVPWoUaNsbW1fvnyZlZVVVlZGT29WVFREul7d3d3l9pPr5/7q7f2oLSNHjqSfY2cymRwOx83N7Z133qEjTLnkjgxvDU3apGTqAVl0bF9ZWUkWNHz7gFqNjT67kt8aJF99+fKl3A1095HYpukvgPe0gaulejsbQgihts0DA3hD8/Dw2LZtW48ePRYuXAgA+fn5165dGzBggKHLZXizZ8/OyMgAgF27dtEBPD1+noyxV4+np6eFhcWdO3eqq6vDwsKysrLUjhAkNTY2RkVFkSkDg4KCyPxVcmVnZ3/yyScAwGAwpkyZEhkZ6ePj4+DgwGazScfgnTt3fH19NS+SSuho09PTc8eOHS1uL9XNSFHU6tWrZ82atW/fvqysrLy8PPIor0AgSEtLS0tLmzp16s6dO2Uf6tYpDauaxWKRp4Kbm5t/+OGHBQsWkPX0jNyxsbGy3a3GeX+Nwdy5c8PDw1XdS+0RHLprk7Iz2Gn49gF1G5uio6m0mY4+Ets6PQbwWNsIIYRah0FhCnpj8cknnyQkJJC5o3Nzc9tKAE9/HVQyIXOLeY8VCQkJcXNzKykpycjIePnypa2t7e+//3727FkAcHZ2ptOwqYHL5Z4+fTowMPD27ds3btwICgrKysqysbFR+4DEvHnzLl68CABeXl4HDx5UEnXQObf37NlDZ5+WpGRkte7QXY6VlZVqz1no7Oy8bNmyZcuWNTU1FRQUnDt37uDBgyTp4N69e11dXdesWaOtAreG5lU9ZcoUktZr3759sjGV3PHzRnh/dfpWNXLqtUnlPep0Vzb9uaGVt4+qjY2eA092QL4k+lVFn3I6+khs6/SUxA4AeFZg2fLksgghhBC4dAILvXaGIYUYDAaZag4kRkUaP3qkpZI8z48ePVLv4AwGg6Spa2hoIM+979mzh4wZnj59uoaPVdvb22dnZ/fp0wcA8vPzAwMDFQ0ubaXk5GTS7WZtbX3s2DEl/VdisZjkHu/SpYuix6fJVNJ65uLiQmbwqqio0LwATCbT399/yZIl+fn5SUlJZCV5VETTgraaVqp6wIABJIn3zZs3ScaKq1evkiHH/fr18/b21sVJtU6nb9W2QqU2WVpaqiQqJo+LAwDdALTy9lG1sbm6upJ8+E+fPpXMhy+FTpinJMGK1j8S2wH9BfAUdsIjhBBqHa+O/vO6ERGLxX/88QdZlnz2kkwsBBJTIhkV+inN+/fvy92grq7u3Llzah9/xowZJFDfvXu3WCz+7rvvAICiqBkzZqh9TJqdnV12djZ5+PbWrVuafGE9c+bMP/7xDwBgMpkHDx5UnoawurpaKBSSAiga0UpyQeuZqakp3XOYkpKixSN/9tlnJPN2eXm5ZCXrunlrq6pjY2PJAukLpXtE5fauG+f91fVbtc1R1CYlkUd4ZFVVVZG6oiiKHi2lrbePSo3N1NS0X79+ZFlRoxKLxfRLgwYNUnJqLX4ktg/6C+ABwNtWn2dDCCHUVmEArx8HDx6sqqpSvs0PP/zw9OlTsvzOO+/Q6xkMBkm/rGqGJP2gp0QqKCj49ddfZTfYuHGjJiV3cXEJDQ0lx09KSiKPlw8fPlxb8xvZ2tqePXvW398fAH766afhw4erUdr79+9PmDCBhKCbNm2iH9dXxNLSkvwqUVRUJLc79NixY9nZ2aoWQyvIk9sAsH379tzcXOUbk3mtWkMsFpua/jlAVDI3m66bt7aqevLkySQUT01NbWhoOHjwIACYmpq+//77ujupdun6rdrmKGqTkhITE2VTzQFAQkICyT4YEhJC/zICWnr7qNTYAICejCMxMVEgEMhusHv3bnLHbW1tpeaQl6WVj8R2Q68BvBcG8AghhFpCYQCvLxs3bnRzc5s3b96lS5dkexrr6uo2bdo0ffp08mevXr2kHoAncz5XV1frKDu9JiiKIlMli8XiadOmST7Z29zc/OWXX37xxReKpjprpdmzZ5OF5cuXkwVNpn+XZWNjc/bsWfKjye3bt4cPH678aVIplZWVo0ePJj/QzJkz5+OPP25xFxMTE3KLGxsb58yZQ3praZmZmTExMapdg/aEhISQHGNCoTA0NPTAgQOyo4sbGhoyMzP5fD6ZRos4f/782LFjs7OzZVu4WCxOSEggtern58dmsyVf1Wnz1lZVd+3alXRdPn78eNmyZSSkCQ0NlZv62zjvr4Zv1YsXLzL/R29zSWpI7TZJKy4ujoqKkvr5ddu2bWT4PUVR8fHxki+p/faRpFJjA4BJkyaRUfdPnjwJDw+XGkh/+PDhefPmkeUlS5YoulJJGn4ktid6fcTQrRNYMKGuhXkrEEIIdWhOVmDFMnQhOgyBQLB169atW7daWlr27dvXxcXF2tq6vr7+8ePH169fp78Qc7nc7777TmrYbUREBIltwsLCJk2a5O7uTnImOzo6RkVF6f9apMTFxf3www8NDQ25ubmenp7h4eEODg7l5eXZ2dklJSWurq7h4eEkLZN6wsLCnJycSktLSZJnGxubcePGaa/4AABcLjcrKyskJCQvL6+wsJDP5587d65z586t2XfVqlVkamUHB4cRI0YoGnMLAL1796YHDixdupR0hR04cCA3N3fMmDGurq6VlZXZ2dlkvqi4uLjExEQtXJvq9u/fHxAQUFBQIBAIYmJiVqxYMWLECDLnfEVFxd27d/Py8khHH51kCwCam5szMjIyMjLs7e0HDhzo4+NjZ2cnFApLS0uPHz9OHq5mMBh0djearpu3tqp68uTJly9fBoDNmzeTNXKHNGv3pNqlyVtVLBbTYbA+sxhoQu02SfTp04fD4Zw8edLLyysqKqpbt25VVVWnTp3Kz88nGyxatEh2Fjr13j5SVGps5ubmaWlpAQEBNTU1ly5d8vLyGj16tLe3d21t7YULF+iBAMHBwYsXL25dzWn0kdie6DWAZ1DQ3QYKy/V5ToQQQm1MDxyupS9hYWElJSUkw3xNTQ35Ziarf//+O3bs6NWrl9T6BQsWpKWl3b9/v7y8PDk5WXJ7Ywjgvb29v//++9jY2MbGxoqKir1799IveXl5HTlyhAwBVZuJicn06dMTEhLIn7GxsWZmZhqVWB7yhTU0NDQ3N/fu3bvkC2tr5pmnx0iXlZVFR0cr2XLLli10/3xERMTatWtXrlwpFosfPXpEf00HABaLlZSUxOfzDRXAc7ncK1euLFy4cPfu3c3NzcXFxcXFxbKb2dvb83g8+k96Iq4XL14cPXr06NGjUtvb2tru2LEjMDBQar2um7e2qjo6Onr+/PkNDQ0kfLW2to6IiND1SbVL129VY6N2myRMTEx+/PHHyMjIvLy8rVu3Sr5EUdSCBQs2btwou5d6bx8pKjU2APD3979w4UJ0dPRvv/0mEAjox+Zp06ZN2759u0qDodT+SGxP9DqEHgDetGt5G4QQQh0Z/qfQm88///zp06eXL19es2bN6NGjvby8OByOiYkJm83m8XhDhw799NNPc3JycnNzZaN3AOBwOHl5eWvXrh04cKCtra2ep9Fujejo6MLCwpkzZ3bt2tXc3NzGxqZfv35ffvllfn5+z549NT++5JTvmkz/rhyHwzlz5gwZvHrv3r2AgIBnz57p6FwAEB8ff+XKlYkTJ7q4uLBYLGtrax8fn08//bSgoIB+ktZQ2Gx2SkrKL7/8snLlyiFDhvB4PBaLZW5uzuPxhgwZsnDhwpMnT5aWlvbv35/eJSAgoLi4eNu2bbGxsb179yYN1czMzMnJKTg4eNOmTUVFRXKHTuiheWulqqWCqPHjxyv/Ick476+u36pGRe02SXN0dMzJydm+ffvQoUMdHBxYLJaLi8vEiRNzcnI2bdqkKEOhGm8fKao2NgDw9/e/f/9+SkpKWFiYs7Mzi8XicDg9evT46KOPrl+/vmfPHjV+99TzR6IRovQ82uTJa/jnFX2eECGEUFvCoGDz8LYxh9y6kw+v/9ZCBjit6+lktW6sskTiSJ9u3LhBHsj09/c3wkQACKF249mzZ6Rv3M/Pjx4tjzomfffAO1kBV/vjyxBCCLUTXbltI3pHCAD27NlDFnTX/Y4QQghJ0ncATwH0xLGRCCGEFMDx86itqKqqSk1NBQArKysDpmdHCCHUoeg7gAcM4BFCCCn2lvz5aBAyOl988QVJ2jxjxgwyZzhCCCGkawYYp+hjDxQFbWSiB4QQQvrDNoVuXEMXAiHFbt26dfXq1dra2pycnBMnTgCAlZXV0qVLDV0uhBBCHYUBAngOC9w7wSOB/s+MEELIqPnYAUN+9lyEjEJWVlZcXJzkmi1btjg5ORmqPAghhDoaAwyhB4C3OhvktAghhIyaD46fR22Eg4NDUFDQhQsXpk2bZuiyIIQQ6kAMk+rX1x6OPzTImRFCCBkpioJeGMAj47Zs2bJly5YZuhQIoQ7H0dFRz5N/I6NlmB74N7jQiWWQMyOEEDJSb3BwnlGEEEIIIWUME8AzKPDFUfQIIYQk9Mb/Cwip6+XLl127dqUoys7O7t69e4YuDkIIIV0xTAAPAH26GOrMCCGEjBH+X0BIPc3Nze+///6jR48sLS1Pnjzp4+Nj6BIhhBDSFYMF8D3tgGViqJMjhBAyLnYW4IITaSMDefbsGUVRFEX5+/sbuizqWL58+X/+8x8Wi3XkyJH+/fsbujjaxGQyKYpycXExdEFapW01pLZVtwah/xuKNwW1hmGS2AGAmQm8aQu3yw11foQQQkbkbex+R0gthw4d2rhxI4PBSE1NDQoKMnRxENK3pqamtWvXAoCtre38+fMNXRyEdM5gATwAvO2AATxCCCEAgLcdDF0ChNqgu3fvTp8+HQC2b98eFRVl6OIgZABNTU2ff/45AHh4eGAAjzoCQwbwfR1g38/QJDJgERBCCBkehwUe1oYuBEJtUEFBwT/+8Q9vb++JEycauiw6MWHChObmZjs7O0MXBCF9wAaPWsOQATybCV428HOFAYuAEELI8Po6AIMydCEQaoNiY2MNXQTdSk1NNXQRENIfbPCoNQyWxI7wwzGTCCHU4eH/AoQQQgih1jBwAP829roghFDH1okFPWwNXYiOSjbH8pEjR8LDw11dXc3MzBwcHCIiIo4eParkCDdu3FizZk1oaKi7uzubzTY3N+fxeIGBgRs3bnz16pUaRfL09CRFKiwsVLLZxYsXpUreo0cPsuann35SsuO5c+fIZipla7906ZKNjQ3ZkTxtSxMKhTt37oyIiHB1dTU3N7e2tvbx8Zk3b96NGzcUHc0g1a52xWpyUs0vtjVJufPy8ubPn+/r62tnZ8disXg8XlBQ0ObNm2tra5XspZxWGnZjY+OuXbv4fD6PxzM3N3dzc4uNjb169aqSXW7evDlv3rw+ffpwuVxTU1M7Oztvb++AgICVK1fm5OQ0NzfL3UuNRqiI5u2EUPWmqNdOioqKKIqysLAgfz58+JD6uwEDBkjtol4NK6Lkk0GNSgDMQo9ahxKLxYYtwaZ8uIej6BFCqKMKcIXYnoYuhFrWnXx4/bcqPZ+0p5PVurFe2jras2fPeDweAPj5+V28eHHq1KmHDx+W3WzmzJkpKSkUJf2L+8iRI0+fPq3o4NbW1qmpqaNGjVKpSKtXrybfgxcvXrxx40ZFm82aNWvnzp0AkJycvGDBAgBISkpavHgxAHz88cdbtmxRtGNsbCwZpPrtt9/Onj2brJSsh/z8fKldMjIyJk6cWF9fz2Awtm7dOmfOHPqlmzdvRkdHFxcXy56Ioqhp06Zt376dxWJJvWSQale7YjU5KWh8sUwms7m52dnZ+Y8//pDdq6qq6oMPPpB7QADg8XgHDx4cPHiwomIropWLPXHixNixY3Nzc6W2oSjqs88+S0pKklovFosXLVqUnJys5Jv5nTt33nrrLamV6jVCUFC3GrYTUPemqNdOioqKunfvrqiQANC/f/9r166RZTVqWO1PBrVbpvIGjxBh+AD+yhPYc9ewRUAIIWQwi/uBd9vsgW9nAXzXrl3T09OtrKyCg4O7detWW1ubnZ39yy+/kC3/7//+b+7cuVK7+/v737x5097efsCAAW+++aaNjU1jY2NxcfHp06fLysoAgMlk5uTkvPvuu60v0sOHDz09PQHA2dm5pKSEwZAzVLChocHR0fHVq1dMJvPJkyddunQBgPLychcXF6FQaGNj8/TpUzMzM9kdq6qqeDxeXV0dm81++vQph8ORrQepr+kpKSlz585tbm42MzNLS0sbN24c/VJ+fj6fz3/9+jUAdOrUafTo0T169Kipqblw4QIdMwQHB586dUrqKgxS7WpXrCYn1fxilcQzlZWVQ4YMuXfvHgCYm5uHhIT06tWLzWaXlpaeOnXq4cOHAMBisS5cuKBSC9TKxfbp04fD4eTk5HTu3DkqKsrDw+PVq1enT5+mW9fSpUvXr18vue/XX3+9aNEiAKAoKiAg4N1337W3t29qaiovL79z586lS5dqampkA3i1G6GiutWwnah9U9RrJ3V1dXl5eUKhMCQkBACcnJykniHncDhvv/222jWs3ieDJi0TA3jUGoYP4Gub4LPzmIseIYQ6Imsz+HIYyPS6tQ3tKYBnMBgikSgyMnLnzp10AmSRSLR48eKvv/4aAJycnEpKSkxMTCR3j4uLGzFiBJ/Pl1ovFApXrVq1YcMGAPD19b19+7ZKpRo4cCDptzx79uyIESNkN0hPTx8/fjwAhIWFHT9+nF4/YcKEgwcPAsCBAwfef/992R23bdtGvvpPmzZtz549svUg9TV9zZo1q1atAgAul5uZmTls2DD6pfr6el9f3wcPHpACp6enkyMQhw4dio2NFQqFALB+/fqlS5dKFsNQ1a52xWpyUg0vVkk8M2bMGDKmOjIyMiUlpXPnzvRLzc3N69evX7FiBQC4ubk9ePBAbhe0IppfLDFq1Ki0tDQul0uv2bZt27x588RiMYPBuHTp0sCBA8l6sVjs4uJSWlpqamp65swZPp8vdeSGhob09HQ+n+/k5ESv1KQRguK61aSdqH1TNGkn9fX1ZBS9h4dHUVGRbIFB3RpW45NBk0oADOBR6xj4GXgAYDOhl72hC4EQQsgQ3uG11ei9nRGJRAMGDDh06JDk9EUMBmPjxo1khGppaSndoUdLTEwMDAyUCnIAgMVirV+/nnzFLywszMvLU6kwU6ZMIQv79u2TuwG9fvLkyZLrZ82aRRZ27dold0d6/QcffKC8DCKRaO7cueQ7uqOj48WLF6W+o6emppLAicfjnThxQjJwAoDx48fTw/g3bNig6JFXPVe72hWryUk1vFhFzp8/T2IkPp+fnp4uGSMBgImJSXx8PHlEoqSkRNXM3lpp2N26dUtPT5eM3gHgo48+Ip3AIpFo7dq19Prnz5+XlpYCQGBgoGxsCQBmZmaTJk2SjC1BS41QltrtRCs3RbvthKZeDcstnvJPBp22TIQIwwfwADCghTcLQgih9mkAr+VtkH6sW7eOyZSeXNbExOS9994jy8qTw8maOnUqWcjJyVFpxwkTJpBeqcOHD8tGHRUVFadOnQIADoczevRoyZdGjBjRrVs3AMjOzn78+LHUjoWFhTdv3gQAb29v5c9FNzQ0TJgwYdu2bQDQvXv3q1ev9u7dW2qbvXv3koXly5dbW1vLHmTWrFkk3qisrFSSpE2f1a52xWpyUklavNitW7eShYSEBNlIm1iyZAlZOHbsWCsP2xqtvNi4uDg6uZqkFStWmJubA8CZM2fIgHwAoHOnVVdXt74k2mqEUtRuJ9q6KVp/U4C6NSylNZ8MBmyZqOMwigC+d2ewMjV0IRBCCOmXkxW4cQxdCAQAAFZWVkOHDpX7Uo8ePcjC8+fPlRyhrKzs1q1bFy9ePPs/T548IS/RD6+2ko2NTVhYGAC8fv06MzNT6tUff/yxsbERAMaPHy8VIFEUNXPmTAAQi8WSI+SJVna/CwSC0NDQ9PR0APDz87ty5UrXrl2ltmlsbKTze0dFRck9DkVR9EuXL1+Wu42eq13titXkpDTNL5YmFovPnz8PABwOR8nz7R4eHqQDXI14j6Z2w46MjJS7nsvlDh8+HABEIhHdk8zj8UhX7eXLl9etW1dfX99iwbTVCGWp1060dVO02E4kqVHDUlrzyaDPlok6MunftwyCyYC3HSAHn/VACKGO5F0cfmU03NzcFHUW0ZneSKIsKT///HNycnJmZqaSr9RqzCc3ZcqUI0eOAMC+ffsmTpwo+ZKSYd4AMH369FWrVjU1NX333XerVq2iU3AJhUIyWtXU1JTuQZVb1KFDh5JnmwMDA48cOWJlZSW7WUlJCQkAHB0dHR0dFR2Nzp5FxjnL0n+1q12xmpyUUPtiZf3xxx8VFRUAIBAIZBPXy3rx4kVrDitJw4t1cnKyt1f4gKivr+/JkydB4icAiqKWLFlCplGIj4/fsGFDUFDQkCFDBg0a1LdvX7n1pq1GKJca7URbN0WL7USSGjUsqZWfDHpomQiBkfTAA8BAZ0OXACGEkB4xKOiP4+eNhpIeV/prqEgknW/2m2++6d27944dO5R3iKnR2TVq1ChbW1sAyMrKoocZA0BRURHptHR3d5fbTefo6BgeHg4Ajx8/zs7OptdnZGSQL9bh4eGSSbOlPHz4kHxH79SpU1pamtzv6ABQWVlJFpQEaZKvvnz5Uu4G+q92tStW83ut3sXKRW5l69XV1am0veYXK/n8tiy6YdANCQAWLVr0z3/+k4xdFwgEhw8fXrhwYb9+/WxtbSdNmiTbf66tRiiXGu1EWzdFi+1Eiqo1LKmVnwy6bpkIEUbRAw8AHtbgwIay1ubXQAgh1La9aQe25oYuBNJAdnb2J598AgAMBmPKlCmRkZE+Pj4ODg5sNpt0Z925c8fX11e9g7NYLPKsaXNz8w8//EBPNL1//36yEBsbq6iDa/bs2RkZGQCwa9euoKAgspIeP0/G2Cvi6elpYWFx586d6urqsLCwrKwsuY8W01rTydb6zVpDw2pXr2J1eq/V0NTURBY8PT137NjR4vYq1b8eLlbuDFAURa1evXrWrFn79u3LysrKy8sjz58LBIK0tLS0tLSpU6fu3LlT9uFwXTRCNdqJTm+KVqhdw9DqTwbjrwTUPhhLAE8BDHKGf6swugchhFAbNgjHz7dx9CzWe/bsodNWS1Jj5LykKVOmkGRR+/btk40fFA3zBoCQkBA3N7eSkpKMjIyXL1/a2tr+/vvvZ8+eBQBnZ2cyX7QiXC739OnTgYGBt2/fvnHjRlBQUFZWlo2NjdRmpHMSWhoBS78qewS1aV7talSsru+1quj+7crKyoCAAO0eXCsXq7wnlu4Ml20Yzs7Oy5YtW7ZsWVNTU0FBwblz5w4ePEiSL+7du9fV1XXNmjVkS103QlXbiU5viha1voYltfKToa1UAmrrjGUIPQC86wQM/B0KIYQ6AAsm9FE4ihm1AWKxmKTg7tKli6JY+t69e5qcYsCAASSB9s2bN//73/8CwNWrVx8+fAgA/fr18/b2VrQjg8EgaeoaGhrIc+979uwhY26nT5/e4sOu9vb22dnZffr0AYD8/PzAwEDZsceurq4kkfjTp08lBxhLoTNUeXl5tXi9raGVale1YvVwr1Xl4uJiaWkJABUVFdo9tbYutrS0VElcTU8gr6QZM5lMf3//JUuW5OfnJyUlkZXffvst3Xuv60aoajvR3U3RkRZrWEprPhnaXCWgNsqIAngbc3gLJ4RHCKEOYIATsFoIo5BRq66uFgqFAGBnZ6doFChJ16yJ2NhYskD6/ejeP7n9opJmzJhBAvXdu3eLxeLvvvsOACiKmjFjRmvOa2dnl52dTbJ/3bp1S/abuqmpab9+/ciyossUi8X0S4MGDWrNeVukrWpXqWL1c69VYmpqSndvpqSkaPHIWrxY8hyHrKqqqnPnzgEARVEDBgxozaE+++wzkrS8vLycbop6aIQqtRPd3ZQWkcfaQWKuOFXJrWFZrflkMFQloA7FiAJ4ABiMqewQQqgDGOpi6BIgzVhaWpIIuaioSO68yseOHZPMIaeeyZMnkyAqNTW1oaHh4MGDAGBqavr+++8r39HFxSU0NBQACgoKkpKSfvvtNwAYPny47LRPitja2p49e9bf3x8Afvrpp+HDh0sNiqaRq4PGAAAgAElEQVRT2ScmJgoEAtkj7N69+9dffyWHUnVadUW0Ve0qVax+7rWqyGPqALB9+/bc3FzlG5Npz1pDixebmJgoN0VZQkICyX4XEhLi4ODQmkOJxWJT0z/nW5bM8abrRqjqG1BHN6VFDAajU6dOoHoOOZqiGpbV4ieDoSoBdSjGFcD36QLWZoYuBEIIIV3qxgXXToYuBNKMiYkJ6TxsbGycM2cO6bSkZWZmxsTEaH6Wrl27km7Dx48fL1u2jHxRDg0NVZ52m5g9ezZZWL58OVlQPv27LBsbm7Nnz77zzjsAcPv27eHDh0sOip40aRIZYPzkyZPw8HCpMcyHDx+eN28eWV6yZAmbzVbp1Ipoq9pVqlj93GtVhYSEkOkGhEJhaGjogQMHZEc+NzQ0ZGZm8vl8Mmdba2jxYouLi6OioqqqqiRXbtu2jYzWpigqPj6eXn/+/PmxY8dmZ2fL9iGLxeKEhATS9vz8/CTbkq4boapvQB3dlNYgU8RXV1ffuHFD7gbq1bBcyj8ZDFgJqOMwliR2BIOCwS5w/KGhy4EQQkhnhroaugRIG5YuXUr69A4cOJCbmztmzBhXV9fKysrs7Gwy0VRcXFxiYqKGZ5k8eTKZ3mnz5s1kTYvj54mwsDAnJ6fS0lKSF9rGxmbcuHGqnp3L5WZlZYWEhOTl5RUWFvL5/HPnznXu3BkAzM3N09LSAgICampqLl265OXlNXr0aG9v79ra2gsXLtA9b8HBwWTqaW3RVrWrVLH6udeq2r9/f0BAQEFBgUAgiImJWbFixYgRI1xdXRkMRkVFxd27d/Py8ki/NJ2DrTW0crF9+vThcDgnT5708vKKiorq1q1bVVXVqVOn8vPzyQaLFi0aPHgwvX1zc3NGRkZGRoa9vf3AgQN9fHzs7OyEQmFpaenx48cfPXoEAAwGg06wR+ihEar6BtTRTWlRREQECd3DwsImTZrk7u5Oksk7OjpGRUWBujWsiJJPBgNWAuo4jCuAB4ChLnCyGETy80cghBBq2yyY0M/R0IVA2hAREbF27dqVK1eKxeJHjx7R3+8BgMViJSUl8fl8zYO66Ojo+fPnNzQ0kF4sa2vriIiI1uxoYmIyffr0hIQE8mdsbKyZmTpj/Mg39dDQ0Nzc3Lt375Jv6mQmeX9//wsXLkRHR//2228CgYB+Qpg2bdq07du3MxjaHO2orWpXqWL1c69VxeVyr1y5snDhwt27dzc3NxcXFxcXF8tuZm9vz+PxWn9YrVysiYnJjz/+GBkZmZeXt3XrVsmXKIpasGDBxo0bJVfSU5e9ePHi6NGjR48elTqgra3tjh07AgMDpdbruhGq+gbU0U1p0YIFC9LS0u7fv19eXp6cnEyv79+/Pwng1a5hRZR8MhiqElDHYVxD6AHAFlPZIYRQ+zXQGcwwfV17ER8ff+XKlYkTJ7q4uLBYLGtrax8fn08//bSgoIB+EFRDUgHD+PHjWx+HS075rnz6d+U4HM6ZM2fIWOJ79+4FBAQ8e/aMvOTv73///v2UlJSwsDBnZ2cWi8XhcHr06PHRRx9dv359z5496v1qoJxWql3VitXDvVYDm81OSUn55ZdfVq5cOWTIEB6Px2KxzM3NeTzekCFDFi5cePLkydLS0v79+6t0WK1crKOjY05Ozvbt24cOHerg4MBisVxcXCZOnJiTk7Np0yapDHkBAQHFxcXbtm2LjY3t3bu3ra0tk8k0MzNzcnIKDg7etGlTUVGRoiEkOm2EarwBdXRTlONwOHl5eWvXrh04cCCpPakNNKlhJSdV9MlgkEpAHQelaLIEA7pTDptvGboQCCGEtI0CWDMYHC0NXQ4tWXfy4fXfqlreTqt6OlmtG6udOcnavRs3bpDnVP39/RU9GYsQQsbDxMREJBK5ubk9fvzY0GVBxsvoeuAB4C17cNBOtheEEEJG5E279hO9I+O3Z88esqBJ9ztCCOmHUCgUiUQAYGVlZeiyIKNmjAE8RQHfzdCFQAghpG3D8bMd6UtVVVVqaioAWFlZGSRNOkIIqaSkpIQsODvjxNpIGWMM4AFgED4kiRBC7Yu9Bfh2NnQhUIfxxRdfkDzPM2bMIHNEI4SQMfv3v/9NFsg88wgpYnRZ6AkLJgx0hvMlhi4HQgghLRnhDgyq5c0QUtutW7euXr1aW1ubk5Nz4sQJALCyslq6dKmhy4UQQgplZ2dfv369sLDw0KFDAMBgMCZNmmToQiGjZqQBPAAEusOF38H4UuwhhBBSmQUTBuOQQKRjWVlZcXFxkmu2bNni5ORkqPIghFCLjhw58n//93/0n8uXL/fx8TFgeZDxM94A3oENvTtDwXNDlwMhhJDGBjuDhfH+w0HtjYODg6+vb3x8/LBhwwxdFoQQagFFUTY2Nm+//faHH3743nvvGbo4yNgZ4zRytF8rYeN1QxcCIYSQZhgUJAyBzhaGLoe24TRyCCGEENIzI01iR3jZwBscQxcCIYSQZvwc2mH0jhBCCCGkf0YdwANASFdDlwAhhJBmQvGTHCGEEEJIG4w9gPdzAAe2oQuBEEJIXT3twB3HUiGEEEIIaYOxB/AMCjvhEUKoDcPPcIQQQgghbTH2AB4A3nUCrpmhC4EQQkh17hzwsTN0IRBCCCGE2os2EMCbMiD4DUMXAiGEkOrCuhm6BAghhBBC7UgbCOABIMAVrFiGLgRCCCFVOFlB3y6GLgRCCCGEUDvSNgJ4MxMIcjd0IRBCCKkirBtQlKELgRBCCCHUjrSNAB4AhrsB29TQhUAIIdQ6DpbQz9HQhUAIIYQQal/aTABvwYRA7IRHCKE2IsIDGNj9bvSePXtGURRFUf7+/gDQ2Ni4a9cuPp/P4/HMzc3d3NxiY2OvXr3amn3FYvHBgwcjIiLc3d3NzMwoiioqKqI3vnHjxpo1a0JDQ93d3dlstrm5OY/HCwwM3Lhx46tXr+Qe/+7duxYWFhRFmZiYnDt3Tu42169fZ7FYFEWZmprm5eXJbpCXlzd//nxfX187OzsWi8Xj8YKCgjZv3lxbW6tqXSGEEELGgBKLxYYuQ2vVNcGyHKhpNHQ5EEIIKeVoCV8Mav8B/LqTD6//VqXnk/Z0slo31ktbR3v27BmPxwMAPz+/EydOjB07Njc3V2obiqI+++yzpKQkJftmZWVNnDgxKytLcoNff/21e/fuADBy5MjTp08rKoO1tXVqauqoUaNkX9q6deu8efMAwMnJqbCw0M7ub1MaVFdX9+3b9+HDhwCQkJCwfPlyyVerqqo++OCDw4cPyz0pj8c7ePDg4MGDFZUKIYQQMk5MQxdABRZMCH4DjjwwdDkQQggpNRq739ua5ubm6Ojo3Nzczp07R0VFeXh4vHr16vTp0/n5+WKx+KuvvmIymevXr5e7r1gsnjx5clZWlqmp6aBBgzw8PGpqavLy8ugegvLycgCwt7cfMGDAm2++aWNj09jYWFxcfPr06bKyslevXo0ZMyYnJ+fdd9+VOvLcuXOzsrIyMzNLS0unT59+9OhRqVdJ9B4QELBs2TLJlyorK4cMGXLv3j0AMDc3DwkJ6dWrF5vNLi0tPXXq1MOHD58+fTpixIgLFy7InhQhhBAyZm2pBx4AGpphWQ5UCw1dDoQQQgo4WcHnAztE+rr21ANPjBo1Ki0tjcvl0mu2bds2b948sVjMYDAuXbo0cOBA2X0ZDIZIJBo2bNj333/v5uZGXhWLxSKRyMTEBADi4uJGjBjB5/PJnzShULhq1aoNGzYAgK+v7+3bt2VL+PLly969e//xxx8AsGXLlo8//pis37dv35QpUwDA1ta2sLDQ2dlZcq8xY8aQaD8yMjIlJaVz5870S83NzevXr1+xYgUAuLm5PXjwgMXCeW4QQgi1GW3mGXjCzARCuxq6EAghhBQb271DRO/tT7du3dLT0yWjdwD46KOPFi1aBAAikWjt2rVydxSJRF5eXqdOnaKjdwAgz66T5cTExMDAQKnoHQBYLNb69evHjx8PAIWFhXIfYre1td2/fz+DwQCAxYsXFxYWAkBRUREZWg8Au3btkorez58/T6J3Pp+fnp4uGb0DgImJSXx8/OzZswGgpKQkNTW1hXpBCCGEjEkbC+ABgO8KNuaGLgRCCCF5unGhD8793jbFxcVZWFjIrl+xYoW5uTkAnDlzpqysTO6+//znP+Xu2xpTp04lCzk5OXI3GDZsWFxcHADU19dPnDixqqoqJiamuroaAD788MPIyEip7bdu3UoWEhISZH81IJYsWUIWjh07pl6xEUIIIYNoS8/AEywTGO0Be+8ZuhwIIYRkjPMC7H1vo2QjYYLL5Q4fPvzkyZMikejatWtjxoyR2oDBYERERLTyLGVlZU+ePKmurm5s/DMn7ZMnT8jCL7/8omiv1atXnzt3Ljc39+eff/b19S0pKQGAnj17fv3111JbisXi8+fPAwCHw1HyfLuHhweXy62qqvrpp59aWXKEEELIGLS9AB4ABjnDmUfwrMbQ5UAIISShpx30sDV0IZBanJyc7O3tFb3q6+t78uRJUBBju7m5derUSfnxf/755+Tk5MzMzOfPnyvaRtF8cgDAZDLT0tL69OlTVVVFondzc/MffvhBttv/jz/+qKioAACBQEC14lmOFy9etLgNQgghZDza3hB6AGBQMK67oQuBEEJIAkVBlNZyqyF9k5qhTQod21dWVsq+am1trfzg33zzTe/evXfs2KEkegeA+vp6Ja++8cYbZCA9sXr16l69esluRqL31qurq1Npe4QQQsiw2mQPPAD0dQBPayhS+GM9QgghvRrAAzeOoQuBdEP5hDWKnjMnsrOzP/nkEwBgMBhTpkyJjIz08fFxcHBgs9lkxzt37vj6+rZYhlevXtEPtwPAqVOnFi9eTJLbSWpqaiILnp6eO3bsaPGwremlRwghhIxHWw3gKYBob0jMg7Y0CR5CCLVTpgwYiwOj2jLlHdcvX74kCzY2NqoemZ49fs+ePWTiNylKRs5Lmj17Nhk8T1GUWCy+ePFiYmJifHy81Gb0UILKysqAgABVS4sQQggZuTY5hJ7oZg3+joYuBEIIIYAR7mCL84O0ZaWlpUqeBqdnaPf29lbpsGKxmOSW79Kly+TJk+Vuc+9ey2lpd+7ceejQIQBwdHQ8ceKEqakpAKxevfratWtSW7q4uFhaWgJARUVFa46MEEIItS1tOIAHgHFewGzbV4AQQm0ehwVh3QxdCKSxjIwMueurqqrOnTsHABRFDRgwQKVjVldXC4VCALCzs1M0WD09PV35QX755ZeFCxeSAuzdu3fkyJFkRvqmpqaYmBiBQCC5sampKd3xnpKSolJpEUIIIePXtsPfzhYQ6G7oQiCEUMcW2R0s2urzWOgviYmJcjO6JSQkkPRyISEhDg4OKh3T0tKSPOheVFREZm6XcuzYsezsbCVHEAqFEydOrKmpAYDPPvssODgYABYvXhwYGAgAv/3220cffSS1C3nkHgC2b9+em5urvIT0bHYIIYRQm9C2A3gACO8GXDNDFwIhhDoq104w2NnQhUDaUFxcHBUVVVVVJbly27ZtSUlJAEBRlOwD5y0yMTEhnfaNjY1z5swhvfG0zMzMmJgY5UdYtmwZmaq9b9++69atIyspivr+++9Jbvy0tLR9+/ZJ7hISEhIeHg4AQqEwNDT0wIEDskn4GhoaMjMz+Xw+mR4PIYQQaivafKeJORPGdYc9dw1dDoQQ6pDe7wEMTOPd9vXp04fD4Zw8edLLyysqKqpbt25VVVWnTp3Kz88nGyxatGjw4MFqHHnp0qWjR48GgAMHDuTm5o4ZM8bV1bWysjI7O5s8wR4XF5eYmCh33zNnziQnJwMAm80+cOAAi8WiX+LxeLt37yZHnjdv3sCBAz08POhX9+/fHxAQUFBQIBAIYmJiVqxYMWLECFdXVwaDUVFRcffu3by8PDL2fsGCBWpcFEIIIWQobT6AB4CBTnD+d3hU1fKWCCGEtKifI3jbGroQSBtMTEx+/PHHyMjIvLw8ydnaAICiqAULFmzcuFG9I0dERKxdu3blypVisfjRo0ebN2+mX2KxWElJSXw+X24A//z586lTp5LO882bN8vmz4uIiJg7d+7WrVurq6tjYmIuX75MktsBAJfLvXLlysKFC3fv3t3c3FxcXFxcXCx7Cnt7ex6Pp951IYQQQgbRHgJ4ioKYNyExD5TOU4sQQkibzExgvGopydub7l0s9T/4wNXWQkdHdnR0zMnJ2bNnT1pa2i+//FJZWdmlS5chQ4bMnTtXvb53Wnx8/PDhw7ds2XLp0qXnz5+z2WxnZ+fg4OBZs2a9+eabd+/KGUQnFounTZtWVlYGAO+9997MmTPlHvmrr77Kycm5e/fu9evXV61aJflDAJvNTklJWbp06d69ey9cuFBUVFRRUcFgMGxsbDw9Pf38/IKDgwMDA+mYHyGEEGoTKNkHw9qo7+9Bzh+GLgRCCHUY47rDKEw+38Y9e/aMdEH7+fnRo+URQgghZLTafBI72jgvsMKf0RFCSC8cLCH4DUMXAiGEEEKog2k/AbyVKYzzMnQhEEKoY5j0JjDbzz8QhBBCCKG2oV19/xriDB7Whi4EQgi1d+/woKedoQuBEEIIIdTxtKsAnqJgck8wwQmNEEJIZ9hMmNCxc9chhBBCCBlKuwrgAcClEz6WiRBCOjTOC7hmhi4EQgghhFCH1B6mkZMS4QH5z6C8ztDlQAihdsfTGoa5GLoQRkMgEDQ0NOj5pKamptbW+LQYQggh1EG1wwCeZQKTfWBTPrST+fEQQsg4MBkw9S2g8DGl/2loaKir0/evxSKRSItHc3R0bDezySKEEEIdQXsbQk/0tINBzoYuxP+zd99xTV7v38A/CWHvJRsUFFDcgFInqAjKKFXEhYq7rlpbtY5+ra1ardpqax/hZy1oFVTEOnGjOJGKijjqVlAQZO+Z5PnjtmkaQmQEbsb1fvnH8Z5XbkPkyjnnOoQQ0rp4W8NEne0gCCGEEELasNaZwAMIsIcOzdIkhBA5MdfECGu2gyCEEEIIadtabQKvxsPELmwHQQghrQKXg6ldaY0PQgghhBCWtdoEHkCvduhjwnYQhBDS8o20hpUW20EQQgghhLR5rTmBBzCxMy13RAghDWKuCW8aPE8IIYQQ0gy08gReXRFTHNgOghBCWiwFDqZ1Ba+V/19BCCGkdXr16pW+vj6Hw7Gysnrz5g3b4RAiB63/l7LuhlSRnhBC6snHBpY0eJ4QQkgLVFpa+sknn+Tk5LRr1+7cuXPm5uZsR0SIHLT+BB7AOHvoq7IdBCGEtDTWOhhJg+dJg/F4PA6H07J+dW6JMRMiUtMbOD09ncPhcDgcJycnVgJrYjNnzkxMTNTS0jp9+rStrS3b4RAiHzy2A2gKqjxM74ZNNyEUsh0KIYS0EMoKmN4NXKo83zZkZWWFh4efP3/+3r172dnZpaWl6urqRkZGNjY2jo6O/fv3d3NzU1FRET+lqqpq7dq1APT09D777DOWAieEtGYN+ZzZsmVLeHi4iorK8ePHe/Xq1TgBEsICjrDNJLWHnuDUS7aDIISQFmJSFwy2YDuI5i0zM7O0tLSJb6qsrGxkZCTfa/7yyy8rV64sKiqScYyqquqzZ89MTU1FW8rKylRVVQHY2Ng8e/ZMxrk8Ho/P55uZmbWgCagtMWZCRGp6A6enp5uYmABwdHRMSEhgKbo6qP3njITY2Fh3d3cAf/75p4+PT2PFRwgb2kQPPOPjjniYjeQCtuMghJBmr2c7DKLsvW1YtmzZDz/8wLQ5HE7Pnj3t7e21tbWLi4tTU1Pv3r2bnZ0NoLS0tKKion63GDt2LJ/P19fXl1vQhBCZ6Ifu4cOHK1eudHZ29vLyYjsWQuSsDSXwPC5mdseaOJTz2Q6FEEKaMV0VBDmAxs63BdevX9+4cSPT/vjjj7du3dq+fXvxA4RC4e3bt//888+wsLB63yU8PLwhQRJC6op+6ObOnct2CIQ0ljZRxE7EWB3jO7MdBCGENGMcDqZ3g4YS23GQJrFjxw5mJt3AgQMPHz4skb0D4HA4jo6O69atS0lJoYpuhBBCCOvaVgIPYIAZ+hizHQQhhDRXnu1hr8d2EKSp3Llzh2lMnz6dw5E16oLH4/F470ftPXv2jMPhMBNTATx//pzzXy4uLhLn1qYgtkAg2Lt3r7u7u6mpqaqqqp2d3dy5c1NSUsRPSUpKmjFjhr29vZqamr6+vru7+9GjR6UGfPr0aebin376aU0vavXq1cwxu3btkvHaRezt7ZnjRc9NqgsXLjCH9e3btzaXRbVHUVlZ+fvvv7u5uZmYmKioqFhaWgYGBl6/fr025wqFwsjISB8fHysrK2VlZQ6HIzFzOD4+/rPPPuvevbu+vr6SkpKJiYm7u/vPP/9cUlJSy2hl3B3A4cOHvb29LSwsmHoNPj4+x44dk32RioqKnTt3+vj4WFhYqKio6OjoODg4zJs37+bNm1KP79ixI3PTpKQkGZe9dOmSjIrrTXbTq1evcmrn119/FV2ngQ+23ssoXLlyRVdXl7n1t99+K5d46vfDWNfPGRH5vsMJaYbaXAIPYJIDDGlVOUIIqaajDj7pxHYQpAkVFhYyDdFvyWzJz88fOXLkpEmTzp8///bt27KysidPngQHB3fr1i0+Pp45ZtWqVT179vz9998fP35cWlqak5Nz/vx5Pz+/L7/8smmCnDFjBtMIDQ2VcZho7/Tp0+txl4yMjMGDB8+YMSM2NjY9Pb28vPz169fh4eEDBgxYvHix7HNzcnI8PT3Hjh174sSJlJQUpmyBqFxxfn6+v7+/i4vLtm3b7t27l5OTU1lZmZ6efv78+c8//7xjx45Xr16tR8AixcXF/v7+o0aNio6OfvPmTUVFxbt3706cOPHxxx/PnDmzpqrJt27d6ty588yZM0+cOPHmzZvy8vL8/PyHDx9u3769b9++06ZNq158ITAwkGns3btXRjyivZMmTWoON623+j3Yejhy5Mjw4cPz8vK4XG5ISMg333zDbjx11djvcEKaiTY0B15ElYdPe2J9PKoEbIdCCCHNhoYiZvWgdePaFlNT05cvXwK4dOlSQEBALc8yMzO7ePFiRUWFh4cHcxGJCbdaWlp1CkMoFE6ePPnMmTP6+voeHh5mZmYZGRknTpzIyckpKCjw8vJ68eLFtm3b1qxZw+Px3NzcunbtWlVVdeHChQcPHgD46aef+vfvP2rUqDrdtB6mTJmycuXKioqK8PDwzZs3KysrVz8mPz//zz//BKCmpjZu3Li63oLP5wcEBMTFxRkaGvr7+9vY2OTl5Z0+fTohIUEoFP744488Hm/Dhg1SzxUKhZMmTTp79qyiomL//v1tbGyKi4vj4+OZhCo3N3fgwIHME1NRUfHw8OjWrZuamlpaWtqpU6eeP3/+9u3boUOHxsbGfvTRR3UNmxEUFHTo0CENDY3hw4dbW1uXlJTExMQ8fvwYwM6dO3v16lV9WnJCQoKbmxuzAoKmpqavr6+9vX1xcXFsbOyNGzeEQmFYWFhqauqpU6e43H/7nCZNmsR0DkdERGzYsEF8l0h5eXlUVBQAHo83fvx4Fm/apUuXw4cP1/TQ3r17N3/+/MrKSiYYeT3YetixY8fcuXP5fL6ysnJERISMH6imiaeunzNN8A4npJloiwk8ACstjLVD+N9sx0EIIc0DB5jWDXoqHz6StCYjR468du0agJCQEAcHh5kzZyoqKn7wLFVVVVdX17KyMvG/NiSMxMTE27dvBwYGbt++XZTDZGVlubm53b9/Pzs7e9asWVFRUZ06dTpy5EiXLl2YAwQCwaJFi3755RcAa9eubYIE3tDQ0M/PLzIyMjc39/Dhw1Lz84iICGZxwYCAgLp+kQEgMTERwMiRIyMiIrS1tZmNa9asCQ4OnjdvnlAo3LRpk6+vb79+/aSeKxAIBg8e/Mcff1haWjIbhUKhQCAAEBQUxOQ2fn5+O3bsMDQ0FJ3I5/M3bNjw9ddfV1RUjBs37unTp0pKdS6DcefOnVu3bvn5+e3cuVNU/FwgECxZsuSnn34CsG7dutmzZysoKIhOKSsrmzBhApNI9+vXLyoqilnhjHHw4MHAwMCKioqzZ89u2rTpq6++Eu2ysbH56KOP4uLiUlNTL168OHTo0OrxHD9+PC8vD4CHh0e7du1YvKmenp6fn5/Uh1ZRUeHm5sZk78wIFLk82HpYs2bNqlWrAGhrax89enTw4ME1Hdk08aDunzON/Q4npPloi0PoGW6WcKbJ8IQQAgDw6IDuhh8+jLQy8+fPZwrXCQSCefPmmZiYTJgwYevWrVeuXJG9LLx8MWnn7t27xXsgDQwMtm7dyrQPHDigqqp6+vRpUfYOgMvlbty40cjICMCdO3eSk5ObINSZM2cyjd9//13qAaLt9Rs/D8Da2joqKkqUvTPmzJnDzBQQCARr166VeqJAILC1tT116pQoewfA4XAUFBQuXrzIzE92c3OLiooSz20AKCgorFy5ctasWQBSUlLqV8BcIBC4uLgcPHhQfOky5t+oU6dOANLS0m7cuCF+Snh4+NOnTwGYmJhER0eLJ9IAxowZs23bNqb9ww8/SExgnjx5MtPYs2eP1HhE2yWyYlZuWpNZs2YxpQ26dOmyb98+qb369XiwdSIQCObOnctk78bGxpcuXZKRvTdBPPXTBO9wQpqPtpvAA5jiAGN1toMghBC22elhFE19b5O0tLRiYmJEVamys7P37du3aNGiQYMGaWtr9+jRY9GiRTXV9JKv7777rnr24ubmpqGhwbSnTZtmbW0tcYCysjIzvBb/9F03tqFDhzJhxMTEVP/KICkp6datWwDs7OwGDBhQv1ssX75cakmCr7/+WkVFBcCZM2cyMjKknvvNN99IPXf79u1MY926dTV1jS5dupRpHD9+vB5hA/j+++9FlQ5FFBQURo8ezbQliv/t3sxKzUgAACAASURBVL2baaxYsUJHR6f6BWfOnMnkhLm5uRIF0saOHct0oh46dKh6cbLs7OxTp04B0NLS8vX1Zf2mUm3atIkJRl9f/9ixYzLGa9T1wdZeeXn52LFjg4ODAXTq1On69es9evT44FmNF0+9Nc07nJBmok0n8Co8zO0J5YaO8SGEkBZMRxmzaep7G2ZtbR0fHx8VFeXl5SU+qVsgECQlJW3durVPnz4eHh6N2r+tqakpNd3lcrkdOnRg2iNGjJB6ro2NDdNIT09vpPDEcTgcppQdM1NaYm/Du98B1DTcWltbe8iQIQAEAoHUHk4ul+vj41N9u1AovHjxIgAtLS0Zs39tbGyYbv/6ZV8aGhqDBg2Susve3p5pvHv3TrSxsrJS9N2Qv7+/1BM5HI5ol0T5MV1dXS8vLwBFRUXVVyI4cOAAMy59zJgx4t9osHJTqaKjo5ctWwZAUVExKipK9Daurq4PtvYKCgo8PT2ZSfuOjo7Xrl0T/bjJ0Hjx1FvTvMMJaT7adAIPwFQDQV3ZDoIQQliiwMGnPaFFkwHbNi6XO3r06BMnTuTn51+7du3nn3+eOnVq586dRQecPXvWycnpyZMnjRSAhYWF1MHDECvrZWVlJfuA4uLixoituqlTpzLdj7t27WKmlzOY4nYAFBUVp0yZUr+Lm5qaGhgY1LS3e/fuTIMpGCbB0tJSahW0N2/eZGdnAygoKJC9jFl+fj6ArKysekRuaWlZU8+nqG9ZfF5GSkoKM73Z2NjY2LjGOY29e/dmGsy4d3EyBrTXNJSdlZtW9+DBg/HjxzNvnm3btsme2l3XB1tLeXl5gwYNio2NBTBs2LDY2FiJYedNHE9DNM07nJDmo60n8ACcjTG8PdtBEEIIGwLs0VHKGFLSRikrK/fr1++zzz4LDQ19+PDhs2fPPv30Uw6HAyArK2vixImNdF8Z3ZWcf1anr+kY0QHiuXSjMjY29vb2BpCcnBwTEyPafuTIESaL8Pb2Fq+aVifi84qrE+X2ubm51fdKHRAOgImq9pgifHVVm39E8X8j0UuQ8YWF+N6cnByJXSNHjtTT0wNw9uxZ8TkFz549Y0YoWFlZSfQVs3JTCVlZWT4+PswKjgsWLJg9e7aMg1H3B1tLz58/v3v3LgBNTc2IiAjRXJUPaqR4GqJp3uGENB9ttAq9BH9bpBTgkeSnNCGEtGb9zTDU8sOHkTbLxsYmODjY3t7+888/B5CQkHDjxg0XFxe242LfrFmzjhw5AuD33393d3dnNorGz4uWi5c72Sts19QvWlVVxTQ6duz422+/ffAuojSsadTydtUPU1JSYuZv8/n8/fv3L1y4kNkuWok9MDCwpouzclMAlZWV/v7+zNqN7u7uW7ZsqU0YjaFjx46qqqr37t0rLCz08vI6e/ZsTV8ANX/N/B1OiNxRAg8AXA4+7YG1N5BFX8kRQtqGDtoI7PLhwwhZsGDBunXrMjMzAcTFxbWUBF70O7qMpLd6HbJa8vDwsLS0TElJOXLkSE5Ojp6e3uvXr8+fPw/AzMxMVFevHmT3JYo6hHV1dWt/TVGvfm5ubgMX/JMjph8bHxrPLNor9SVPnjyZKcC2Z8+e6rl09aHsrNxU3Lx58y5dugTA1tY2MjKy4Wut1Zu2tvbp06eHDRt29+7dmzdvuru7nz17tk7vq9pr1B9GNNd3OCGNh4bQv6ehhHm9qKAdIaRN0FLC3J5QpP8BSC1wuVxmqTnUMHK7eRINCWbGKkv16tWr+l2cy+UyZerKy8uZee9hYWHMsOGpU6c2JCtLS0uTkVsyY54B2NnZ1f6a5ubm6urqALKzs5mFspsDCwsLpqj+27dvayqqD7F6Y7a2ttX3uri4MBXjb9269ffffwO4fv368+fPATg7O1d/SqzcVGTr1q1M/7COjs7x48dZ7/E2MDCIiYnp2bMngISEhGHDhlWfMiAXjfrDiOb6Diek8dCvb/+y0MS0bqBRNYSQ1k2Ri3m9oKvCdhykhRAKhW/evGHa4jO0mfW0APD5fBbC+hBmfXgAjx49knpAaWnphQsX6n39adOmMYl6aGioUCjctWsXAA6HM23atHpfk8EMzq8uPz+fCZjD4dRpHISioqKoW3LHjh0NDE9eFBUVnZ2dmTZTCL06oVAo2tW/f3+pxwQGBjINpg9c1BMuqjbH+k0ZZ86cWbx4MQAejxcZGSn1q4Gmp6+vHxMTwxTtu337diPl8A35YazN50zzfIcT0ngogf8PRyP4dGQ7CEIIaUyTHWDTUqc6EjmLjIxkyjLLsH///rdv3zLtPn36iLZzuVym5nldK0g1DdGSUYmJiVLr52/cuLEhkZubm3t6ejLX37x5MzOreciQIbVZiEu29evXSy2ytW7dOqaCuoeHhygjqqUFCxYwjZCQkLi4ONkHM2uhNQFRrf7169cXFBRUPyA0NJT5t9PT06tpZfVJkyYxI7TDw8PLy8sjIyMBKCoqjhs3rvnc9NGjR2PHjmVS0C1btojqJjQHenp658+fd3JyAnDnzp0hQ4bI/Se6IT+MtfycaZ7vcEIaCSXwknxs0MeE7SAIIaRxjOiAj0zZDoI0Gxs3brS0tJw3b96VK1eqd3CVlpZu2bJl6tSpzF+7desm0fHLLPtcWFgoWlu7+eBwOMyC6kKhMCgoKC8vT7SLz+dv2rTpu+++q2ntulqaNWsW01ixYgXTaMjy7yIvXrzw9/eX+GIlODh48+bNADgczsqVK+t6TQ8PD6ZyfkVFhaen5759+6rPRi4vLz969Kibm9vJkycbEH4dTJw4kRmLnpqa6u3tLTGm/dChQ/PmzWPaS5cuVVNTk3qRDh06MP3kycnJy5YtY9I8T0/PmurMN/1Nc3NzfX19mX/Q2bNnz58/X/rjYI+uru758+eZr+fu3r07ZMgQ+S601sAfxtp8zjTPdzghjYSK2EniAFO7IqsUL/I+fDAhhLQgvY0wqhPbQZBmpqCgYPv27du3b1dXV+/Vq5e5ubmOjk5ZWVlycvJff/0lWlxdW1t7165dEtWbfXx8mF+pvby8Jk6caGVlxSyQbmxs7O/v3/SvRcLy5cv3799fXl4eFxfXsWNHb29vIyOjzMzMmJiYlJQUCwsLb29vphpZ/Xh5eZmamqalpTFFsHV1dUeNGtXAmHv27KmlpXXy5ElbW1t/f39ra+v8/PxTp04lJCQwB3z55ZcDBgyox5X37t3r6uqamJhYUFAwYcKEr7/+eujQoRYWFlwuNzs7+/79+/Hx8UyPtKgwW2NTUVGJiIhwdXUtLi6+cuWKra2tr6+vnZ1dSUlJbGysqB91+PDhS5YskXGdSZMmXb16FcDPP//MbJExlL3pb7pq1SpmPXkjI6OhQ4fWNEUCQI8ePRo+gqN+tLW1z5496+HhER8fn5SU5ObmduHChVquDF8bDflhrOXnTDN8hxPSSCiBl0KRi3k9se4GcsrYDoUQQuSkvTZmdAOtnkPEeXl5paSkMBXmi4uLmYSkur59+/7222/dunWT2L5w4cKIiIhHjx5lZmZu3bpV/PjmkMDb2dn98ccfgYGBlZWV2dnZu3fvFu2ytbU9fPgwM/K53hQUFKZOnbpu3Trmr4GBgcrKyg2KGFBQUDhw4ICfn198fPz27dvFd3E4nIULF27cuLF+V9bW1r527drnn38eGhrK5/NfvHjx4sWL6ocZGBiYmDTdQEQnJ6fY2NiAgICXL18WFBSIJpOLBAUFhYSEyB4rERAQ8Nlnn5WXlzOdrjo6Oj4+Ps3npqLKbRkZGQEBATKuuW3bNhb755kc3tPTMy4u7v79+0wO365dO7lcvCE/jLX8nGme73BCGgMNoZdOWxmfO0KNvt8ghLQK+qpY0AtKtNAG+a9vv/327du3V69eXbNmja+vr62trZaWloKCgpqamomJyaBBgxYtWnT58uW4uLjq2TsALS2t+Pj4tWvX9uvXT09Pj+kWa1YCAgKSkpJmzJjRoUMHFRUVXV1dZ2fnTZs2JSQkdOkih3UUxZd8l9fy78bGxpcvXw4JCRk0aJCRkZGSkpK5ufn48eMvX768ZcuWhixhraamtmPHjsePH//vf/8bOHCgiYmJkpKSioqKiYnJwIEDP//885MnT6alpfXt21cuL6SWnJycHj16tGPHDi8vLzMzMyUlJS0tLXt7+zlz5vz1119hYWEf/FpEInkeM2bMB09h5abNn5aW1pkzZ5jZAQ8ePHB1dU1PT5fXxev9w1j7z5nm+Q4nRO44MpZkJI9ysPUWqgRsx0EIIQ2gxsOyvjDVYDuOViczM1NqsbFGpaysXNcCZqTx3Lx5k5k57OTk1JBCAOnp6UyvoKOjo2i0PCGEEFId9cDLYq+HKQ60sBwhpAXjcTG3F2XvhDSKsLAwpiGv7ndCCCFENkrgP+AjU/hRzSdCSMvE4WBaV9jrsR0HIa1Rfn5+eHg4AA0NjQkTJrAdDiGEkDaBEvgP87LGEEu2gyCEkLobY0vrYhLSWL777jumqPW0adOYpaoJIYSQxtbs6s00T+PtUViBm3Ir5EEIIY1ueHsMb892EIS0Lrdv375+/XpJScnly5ejo6MBaGhofPXVV2zHRQghpK2gBL5WOBxM74bCCjzKYTsUQgiphX6mGGPHdhCEtDpnz55dvny5+JZt27aZmpqyFQ8hhJC2hobQ1xaPi/m90EGb7TgIIeRDerZDUFcqwElIIzIyMnJ3d4+NjQ0KCmI7FkIIIW0ILSNXN0WV2PgX0orYjoMQQmpgp4fPHaFIX882PlpGjhBCCCFNjH7FqxsNRXzhBENVtuMghBBpOmhjfi/K3gkhhBBCWif6La/OdJTxhTN0VdiOgxBC/stCE4scoUq1TQghhBBCWilK4OvDUBWLnaCtzHYchBDyDxN1fOEENUW24yBETjZs2MDhcDgcTkhIiBwvy+PxOByOubm5xPb09HTmdk5OTnK8HSGEECJflMDXk5E6vnSCphLbcRBCCNBODV860ycSIYQQQkgrRwl8/Zlq4AsnaFB/FyGEVYZqWOIMHRoTRAghhBDS2tFcyQax0MSXzvjxJooq2Q6FENImGapiCVXlIKTWxo4dy+fz9fX12Q6EEEIIqQ9K4BuqFefwZ1Z6vrl1RvYxQcdKFZSkpw75qU8en9qZfu9SQerTytJCBSUVVT0Tg46O1oMDrD7yA6dBa1RnPUl4HhuRdiemODu1qrRIVddI3dDCpLurudMII4f+4kfe2v114r51tbmmuaOHx7rT4lsqivOTDm58dSWq6F2ygrKqoa1z11FfmDt51nSF3Ff3jszrLRQIfH6+YWjrXL+XRkjtGahiSR/oUfZOSK2Fh4ezHQIhhBBSf5TAy8H7HD4BRRVsh9Js3Nn7beK+tQJ+lWiLoLSoMvVpQerTF5f2G9o6D/vmsJq+WT2uXFGUFxf82bOYPeIbi96lFL1LyXhw7f7hrVOOFNUvZjWD/8RTXpB9YvHAvJS/ASipa1eWFKbePpd6+5zz9B+6j1la/XShUHB16ywBv6rLxwsoeydNoJ0aFjtT9k4IIYQQ0oZQAi8fFppY4owfb6KgNebwPcat4NTQYc5RkPIWuntg/e29q5l2u84fmTkOVzcwLy/Iznp2+9XVQ0IBP/PJzZNfDf1k+x0FJdU6RVJemHNquXv2s9sAOFyFdvZ9dTt0V1TVLM3LKM58/e7vG9VPMenuKuOCQoEg6eBGoYAPoJN7kPiuGyGf56X8raShM2RFpFlv96qy4rjtC56cDUsIXW7ac6hBJ0eJS/19Ivjdoxtq+mZOQbXq8CekIYzVsZjmvZMGS09PNzExAeDo6JiQkFBZWfnHH3/s3bv30aNHubm57dq1GzRo0Ny5c/v16yfjIhUVFX/88cfRo0cTExMzMzNVVFTMzMxcXV2DgoKcnT/wbWZ6evrWrVuPHz+enJysqKhoaWn58ccfz5kzh4mqNjEDOHz48O+//3737t13797p6Oj06dNn5syZvr6+Uk/n8Xh8Pt/MzOzNmzcffD7irly54uvrm5eXB2D16tX79u17/PgxgNu3b/fq1aumsy5cuDB06FAAffr0iY+Pr9MdCSGEkOoogZcbMw0s7YMfE5BbxnYo8tZ70rdcaYm6VBVFeXf2fsu0By/e3XHYZPG9uckPTi0bWpqbkf/m8dPzf9iPnF2nSC5uGM9k72a93fstCNYysRHfy68ofXvvssQppr2GmfYaVtMFU2+dvXtgPQBtM1vjrgP/fRXF+S8u7QfQa8L/zHq7A+CpqPf/7P/SEi8UvUt+dPL/BizcIX6dkuy0hLAVAPrN+1VRVbNOL4qQujLTwJfO0KKa80SuMjIyPvnkk7i4ONGW169fh4eHR0REfPHFF5s3b5Z61q1btwICAl68eCHaUl5enp+f//Dhw+Dg4KCgoJCQECUl6W/W6OjowMBAJiVm5OXlJSUlBQcH79u3rzYxFxcXT5ky5dChQ6It7969O3HixIkTJ2bMmLFjx46avn2uqyNHjowfP76srIzL5W7fvn327Nnq6upLliwBEBoaum3btppODA0NZRrTp0+XSySEEELaOKpCL0/G6ljaBwZ161Rubd4mxfIrywGY9hwqkb0D0LVy6DFuBdNOv3+lTld+cjYs9dZZAKa9hg1fc1IiewegoKRq7uhRp2s+PvM707D1/M+vVjkvEpnx/xZ9vUUbuTxFZgJ81pMEievEbV9QWVJg1c/Pqp9fnQIgpK6stLCEsncib3w+PyAgIC4uztDQcM6cOZs3b/7666+ZFdGFQuGPP/64bNmy6mclJCS4uroy2bumpubEiRPXrFmzbNkyFxcX5sSwsDAfHx+BQFD93EuXLo0aNYrJ3k1NTRcsWLB58+YVK1b06NEjKytr1KhRT58+/WDYQUFBhw4d0tDQGDVq1OLFi+fOnWtnZ8fs2rlzZ3BwcAMeyb927Njh7+9fVlamrKx88ODB2bNnA5gyZQrzxUR4eHh5ebnUE/Pz8//8808Aampq48aNk0swhBBC2jjqgZczQ1Us7YOfEpBezHYoLCnNe8c0tM1tpR6gY27PNKpK6zZZ/d7BjQC4CryBi36v/YgAGcoLslPijjLX7PTf7xrKi973CKnqGIlvV9UzBlBelCu+MeXG8VfX/lRU1fxobo2dMITIha0uFvSGKn1yE3lLTEwEMHLkyIiICG1tbWbjmjVrgoOD582bJxQKN23a5OvrKz6WvqysbMKECUVFRQD69esXFRUlPu794MGDgYGBFRUVZ8+e3bRp01dffSV+u5KSkqlTp1ZUVAAICAgIDQ1VV1dndq1du3bz5s1Lly4V9V3X5M6dO7du3fLz89u5c6eoqrxAIFiyZMlPP/0EYN26dbNnz1ZQUGjIk1mzZs2qVasAaGtrHz16dPDgwcx2Q0NDPz+/yMjI3Nzcw4cPS83PIyIiSktLmdeopaXVkDAIIYQQBvXAy5+eCr7qg/Zt9X9qVZ12TCM/VXrnSf6bx0xDt33X2l8248G1vNePAFj09dFoZ9mwGN97dmEvM1jAoo+Xqq6x+C5lDR2mUZqXIb69NDcDgLKGrmhLZWnR9f83D4BT0Dp1A3O5BEaIVN0M8bkjZe+ksVhbW0dFRYmyd8acOXO+/PJLAAKBYO3ateK7wsPDmU5yExOT6OhoiVnrY8aMEQ0s/+GHH0pKSsT37t279+XLlwC6deu2d+9eUfYOgMPhLFmy5NNPP/1gwAKBwMXF5eDBg+JrwnG53I0bN3bq1AlAWlrajRtSaqPUkkAgmDt3LpO9GxsbX7p0SZS9M2bOnMk0fv/9d6lXEG2n8fOEEELkhRL4RqGphC+dYafHdhxycmGt/76JZmHeSnv8df+c3fXaL7MzHlyr6WCTHm7MJPC0O+efX4yQ2Jv3+lHi/u8BKKpq1mkCfPq9S0zD3HG4UCh4cjbs5FK38ADDXT4q+wMtYtb6v7p6CEJhnV7X49P/jJ/3kPzVSs+6J9PJ/+avk6KNAn5V6q0zAAxsnUQbb+3+ujjztaGtc2ffeXW6OyF10scY83pCqUFdiYTIsnz5clVVKXPAvv76axUVFQBnzpzJyPj3O83du3czjRUrVujo6FQ/cebMmUwinZube+zYMfFde/fuZRqrVq1SVFSsfu7q1at5vA9/WfX9999XP0xBQWH06NFM+86dOx+8iFTl5eVjx45lBuF36tTp+vXrPXr0kDhm6NCh1tbWAGJiYpKTkyX2JiUl3bp1C4Cdnd2AAQPqFwYhhBAigRL4xqLKw+eO6NmO7TjkITnuaEl2mqCqsqIoLzf5waOTO058OeDcat/ywpzqByupa3809xcOhwsg9oeJJ74ccCf8u8endyYd3Hhx/fjDn3YrzU1X0zPxWHtS3dCi9jFkPrnJNDTaWZ1c6nblp2lvk2LLCrL4leXFWW9eXT0Us9Y/eqlbWUFW7S+Y++oeADU9E4s+I6u/CuvB4wDciViTevschMLK0sJrv3xamP4SHI79iFnMYVlPEh4e+5WrwOu/cAfzkglpDEMtMbM7ePQWI43Jz096CQ9tbe0hQ4YAEAgEog7tysrKmzfffyz7+/tLPZHD4Yh2Xb16VbRddC6Px/Py8pJ6rpGRkezS9wA0NDQGDRokdZe9/fu5Wu/evZN9EakKCgo8PT2joqIAODo6Xrt2rUOHDtUP43A4M2bMwD+z/SX2Uvc7IYSQxkBjMRuRIhdze2LvQ1yu21I1zYu2uZ1Bx96qeiYcLrc48036/csl2WkAUm4cj148yPuna0rq2hKndHIPUtE2vPF/iwpSn2Y8uCbeXc9TUXeevrHT8CDxUei1UZLzlmnE/7Y4L+Uhl6doPWisoX1fcDhZT24+v7hPUFWRfu/SmZWe3j9dU1D88OJaT07v/CfaKRyulG5Nl0+3Zj1NyHv96PSK4YqqGlVlJUKhAIDTlLVMD7xQwL/68yyhgN/Vf4m+Tc86vRxCaokD+HWClzXbcZDWztTU1MDAoKa93bt3P3nyJABm4TQAKSkpZWVlAIyNjY2NjWs6sXfv3kxDvCKd6FxbW1upff6im16+LLmwiDhLS8ua5reLJpwzU/TrJC8vb9CgQXfv3gUwbNiww4cPa2ho1HTw1KlTV61aVVVVtWvXrlWrVnG5779mq6ioCA8PB6CoqDhlypS6xkAIIYTUhBL4xsXlYLIDdFRw7BnbodSdref0j+b/P4li7wJ+1ZMzv8f/3xdV5SW5yQ9uhCwc9OWu6ueaO4/op6B44/8+z0v5W3x7VVlx4v51ZQVZdVqaDkDFP1Xl8lIeqmgbjlh/Ts/639GM3UYvPrV8WGluRtbTW/cP/SgqdF+TqvKS57H737/MauPnGcpa+j5b4pIO/vDySlTRuxRFNU2DTk4On3xu+U9d+vt/bsl+fkfDqH3vSauZLS8uHXh47NecF3eFAr6OVRf7kbPtPKZDTosYkTaIy8GkLhhIpRVI4xOfRl6dKLfPzc2VaMhI+8X35uT8O2JLdG4tb1oTGcm/aPU4qQXwZXv+/DnT0NTUjIiIkJG9AzA2Nvb29j5y5EhycnJMTIy7uzuz/ciRI9nZ2QC8vb3btWsVg/EIIYQ0DzQisyn42mCyA7gtLY/rMHBM9aXauAo8+5Gz3Za/z36fnd9TlPFK4piSnLcnFvU/vdKjvDC3/4LgsX8kTz1REXgwe/h3J4y69CsvyL67//tzq7z5FWW1D4bp/Wb0XxAsnr0D0G3ftf9n/8e0Hxz95YOT4V9ePlhZUgDAuNtgLdOONR2mpKHjNHX9mNCnU0+UTzqUN2LDeVH2XvQu+fbe1QD6z9/OU1YD8NfOpRfXj8t4cBUAV1Ep60nC1a0zL/80rfavkRBxygpY0Iuyd9IsCGv+UK3lQuv1WI9dxk0bVceOHbt16wagsLDQy8tLfJl6qWbNej+pSryUnajNjLEnhBBC5IUS+CYyyByf9YZKaxnxYOniY9bbHYBQKHh986T4rvKi3OOff/Tu0Q01fVO/XxPsvT7VaGfJ5Skqa+pZ9PHy2nzZ0sUXwJtbZ+6Ef1f7OzKF8QCo6hpZ9f+k+gFWLr5MEfjS3Izc5Puyr/bkn+Xf7TzrOTXx+ra5VWXF1oPHmjuPAJCWGHMvahOA3pO/C4zKmXQwp9/87QCentv14tL++t2CtGXayljaB90M2Y6DtBlMd3FNRP3nurrvZz/p6b0v05qVJavyiGiv6ETxdi1v2sS0tbUvXLjAlKy7efOmu7u7aMiAVB4eHpaWlgCOHDnCxPz69evz588DMDMz8/DwaJKoCSGEtBWUwDedrgb4qg90VdiOQ07MnTyZBrO6m8j9Qz8WvUsG0GviKjV9M4mzOFyFfvN+ZUaV/31iu1DAr+XtROu66XfsLb1cHIdj0MmRaRakPZdxqYLUp+n3rwBQUtfuMFB67SXZXlw68PrmSSUNHZdPtzJbHh7dBkDfpmevCf/jKvDA4XT2nmPaaxiAB4d/rsctSFtmqoEVfWHVVpeiJKxIS0uTkYozE8IB2NnZMQ0LCwumNP3bt2/FS9NLEBWBt7W1FW20tLRkzn3y5AmzTLrsmzY9AwODmJiYnj17AkhISBg2bJiMbxO4XC5Tpq68vJyZ9x4WFsYM3Z86dWoDV6EnhBBCJFAC36QsNLGiLyw02Y5DHlS033cOimanM1LiTzANJn2tTt3QQtvMFkBFcb5oTfgP0jZ//1ujkppkzTwRpX+SfGZ4fE0e/9P9bu06XkGpximUNakoyrsR8jkA52k/iFaPZ74R6DBwjPiR1oPHAsh6msCvqPE3VEIkOOhjWV/o1/mNSUhDHTlyROr2/Pz8CxcuAOBwOC4uLsxGRUVFZ2dnps1Ua69OKBSKdvXv31+0XVFR0cnJCUBVVVV0dLTUczMyMq5fv16flyEn+vr6MTExTBG+27dvy87hp02bxiTqoaGhQqFw165dADgczrRpNIuKEEKInFEC39R0VbCsb2tYuSL1OwAAIABJREFUXq4sP5NpiNJmBlOjHoCSWo0diKJdlWXFtbydXofuTKOiJL+mYyqK3+9SrFYYX0TAr3p67v3axXY1lK+T7WboV6W56UYO/e1HzGS28CvLmRX1JBbG0zC0ZO5YmlefdYxIG+RqgYWOUGstc21Iy7J+/Xqp/eHr1q1jisZ7eHgYGRmJtouKq69fv76gQMrXpqGhoU+ePAGgp6fn6+srvmvSpElMY82aNZWVldXPXb16dVVVVT1fiZzo6emdP3+e+a7hzp07Q4YMqWnMv7m5uaenJ4DExMTNmze/fPkSwJAhQ6QuPkcIIYQ0BCXwLFBWwLye8Gzh/62/uXWGaYj6xhmKqu8L9hZlJNd0LjPGHoCKpqwSxOLMnd8v1Z797LZ4Qbt/CYVZT2+9D8nMVsoBAIDXf0WX5qYD0OvQnVkNrk4yHlx7dOo3Lk9xwMIdUsrLS2yh+vOk1rgcjLdHYJeWV+2StBovXrzw9/fPz//Pl6TBwcGbN28GwOFwVq5cKb5r4sSJnTp1ApCamurt7S0xkP7QoUPz5s1j2kuXLlVTUxPfGxgYaGVlBSApKSkwMLC4+N8vc4VC4aZNm0JCQuT52upLV1f3/Pnzffr0AXD37t0hQ4bUNNFAVMpuxYr3y6DQ8u+EEEIaA3X0sIPDgb8tTDXwxwNU1XmNG/a9uXkq9dZZAOBwLJxGiO/Sbd+1MP0lgGcX9krNkN/cOsP0SKtoGWgYt6/lHTXaWRo5DMh4cLU0NyP5+pH2/UdJHJASf7w48zVzpI5l55quI1a+rs6VgQVVlVd/ngWhsPuYr3Qsu4i2KygqK2volhflFr9LET++ODMFAFeBp6pjJHktQsSoKWJ2DzjU9ussQuSvZ8+eWlpaJ0+etLW19ff3t7a2zs/PP3XqVEJCAnPAl19+OWDAAPFTVFRUIiIiXF1di4uLr1y5Ymtr6+vra2dnV1JSEhsbGxcXxxw2fPjwJUuWSNxOTU0tLCzMw8OjsrIyMjLy6tWro0ePbt++fXZ2dnR09N27dzU1NceMGRMaGtoEr102bW3ts2fPenh4xMfHJyUlubm5XbhwwdBQssKkl5eXqalpWloaM3BAV1d31CjJ/6cIIYSQhqMEnk39TGGshu2JyCtnO5RqEnatVDcwt3Ydp6yhK75dKOA/PbcrLngh81cbtwmaJtbiB1gPHpdy4ziAh8d+NbTrY+M2QXxv7qv7V36c+v7cIRMlytHFbV+Q/fwOgJ7jVjLV3cU5Ba2NXuIK4Pqvc7XNbHXbdxXtykv5++rPs5l2tzFLa3pRJTlv39w8BUBBUdlmyMQPPIJqkg7+kJfyUMusU8/xKyV2GXUdmHLj2MsrB8WXoGeWmjfo5KSg1FpKF5JGYKKO+b1hpPbhIwlpPAoKCgcOHPDz84uPj9++fbv4Lg6Hs3Dhwo0bN1Y/y8nJKTY2NiAg4OXLlwUFBXv37pU4ICgoKCQkhMuVMtzPzc0tKipq8uTJ+fn5aWlp27ZtE+3S09Pbv3//rVu35PHK5IDJ4T09PePi4u7fv8/k8BKruysoKEydOnXdunXMXwMDA5WVldkIlhBCSCtHCTzLrHXw9UfYnogXH1hotqkVvn1+d//3N4I/0+/YW8eyi4qWPjjckuzUt0mXSrJTmWN0LLt8NHebxIk2ruMfn/rtbVKsUMCP/WHio+gQc+eRanrGlSWFGQ+vvbr2p6CqEoCGUfueE76WODfn5b2MB9cAlOZJqWls3G2ww8efPTj6S2luxtEFTjZuEwzt+wLIfHzz+cVwZlV5M8fhnb3n1PSinp7bLeBXAbDq94mypl6dHkhB6tPEfesA9F8QUj0hd/h4QcqNY9nPExP3re0esIzLVfg7OiTtznkADp8srNONSJvSwxAzukOVPolJM2BsbHz58uWwsLCIiIjHjx/n5ua2a9du4MCBc+fOleh7F+fk5PTo0aPdu3cfPXo0MTExMzNTRUXF1NTUzc1t6tSpokJ3Uvn6+j58+HDr1q0nTpxITk7m8XiWlpY+Pj5z5841NzdvPgk8AC0trTNnzowYMeLatWsPHjxwdXW9cOGCsbGx+DEzZswQJfC0/DshhJBGwhEKhWzHQFAlQPjfuPKG7TjEXFw/7sWlAzIOaN9/1ICFO5S1pIz6rSwpuPzj1FfX/qzpXANbpyHLD0h03QOIXuKafu8SgEFfhnVyD5JyplAY/9viB4e3Sp0Gbz147MAvQnnKNXZlHpxuW5D6FMCI9edqKpJfk1PLhqYlXujkPmXQl7ukHvDXziX3ojYDUFTV5CrwyotyAdgOnzrwC/aHgJJmiMOBjzV8bKhUQguWmZkpYxW0RqKsrCxeSa6B0tPTTUxMADg6OopGy5P6uXnzJjNb3snJ6ebNm2yHQwghpHWifp9mgcfFFAd00Ma+v1HZPKbEfzR3W/sB/un3L2c9SSjNyyjLy+RXlimpaWua2hh16ddx6GR9m541nauopjX0f4cyHlx7FrPn3aMbRe+SK0sKecqqqrrGhrbOHQaNsXTx5XDrtTQuh9N31o82ruMfn/n9beKFkpw0AZ+vpmds5DDAznO6cbfBMk5Nv3eZyd41jNqb9hxap9s+Pbc7LfGCspZ+n5mbazqmz4xNBp0cHx77Nft5YlVFmUEnR/uRs+sx0560BWo8zOiO7pKzaAkhLVhYWBjToO53QgghjYd64JuXVwUITkQ2rRpOSOtlrol5PWFIk95bPuqBJyL5+fmWlpYFBQUaGhppaWmamppsR0QIIaR1omXkmpf2WvjfR3AwYDsOQkjj6G+GFX0peyektfnuu+8KCgoATJs2jbJ3QgghjYeG0Dc7Gor4vDdOvsTRZxDQ8AhCWgslBUzsjP5mbMdBCJGT27dvX79+vaSk5PLly9HR0QA0NDS++uortuMihBDSmlEC3xxxOPCyRidd7LjbHFeYI4TUlbE6Pu0Bc+qWI6QVOXv27PLly8W3bNu2zdTUlK14CCGEtAU0hL75stXFN/3QlYbTE9LC9TfD/z6i7J2QVsvIyMjd3T02NjYoKIjtWAghhLRyVMSuuRMC517hz6eoah7V6QkhtafKQ2AX9DVhOw7SOFpBETtCCCGEtCw0hL654wDD28NOD78lIb2Y7WgIIbVmrY2Z3aleHSGEEEIIkRvqgW8xyvk48AiX37AdByHkQ7gceFnDxwZcDtuhkMaUk5NTXt7UdUqUlJT09fWb+KaEEEIIaSYogW9h7mZi130UVrAdByGkBoaqmNEdNjpsx0EIIYQQQlodSuBbnsIK7H6AxHdsx0EIqWagOcbaQYUmJxFCCCGEkEZACXxLdS0V+x+htIrtOAghAAAdZUxxQDdDtuMghBBCCCGtFyXwLVhOGXbfx4NstuMgpM3ra4IJnaGuyHYchBBCCCGkVaMEvmUTAlfe4OBj6oonhB06ygjsgp7t2I6DEEIIIYS0AZTAtwa5Zdj7EHcz2Y6DkLaEA/Q3Q4A91GjGOyGEEEIIaRKUwLcef73FvkdUoJ6QpmCgiskO6EKLebVtpaWlVVVNPfxJQUFBTU2tiW9KCCGEkGaCEvhWpagCB5/geiroH5WQRsLlYHh7+NpASYHtUAjbcnNzy8rKmvimtA48IYQQ0pZRAt8KPc7BnodIL2Y7DkJanQ7amOwAC0224yDNAyXwhBBCCGlilMC3TlUCnHqJky9QKWA7FEJaBTVFjOqEwebgcNgOhTQblMATQgghpIlRAt+aZZZi/99U3I6QBuEA/czgbwtNJbZDIc0MJfCEEEIIaWKUwLd+SZnY9wiZJWzHQUgLZKmFCZ3RUYftOEizRAk8IYQQQpoYLX/U+nU3RGd9nH2Fky9Qzmc7GkJaCE0lfNIJA81ozDwhhBBCCGkuqAe+Dckrx59PEJdGNeoJkUWBgyGW8OlIC7yTD6AeeEIIIYQ0MUrg25yX+dj/CM/z2I6DkGapZzv428JYne04SEtACTwhhBBCmhgl8G3UrQz8+QQZNDGekH9YaSHADnZ6bMdBWg5K4AkhhBDSxGiEaBvlaISe7RD7Gsefo6iC7WgIYZWBKvw6oq8JTXcnhBBCCCHNGvXAt3WlVTj3CmeTUVbFdiiENDlNJXhbY7AFeFy2QyEtEPXAE0IIIaSJUQJPAKCwAidf4OJrVAnYDoWQJqHKg3t7DLeCCo1DIvVFCTwhhBBCmhgl8ORfOWU4+QJXUymNJ62ZsgKGWsGjPdQV2Q6FtHCUwBNCCCGkiVECTyRllSL6Ba6ngk9vDdK6KCtgsAVGdICmEtuhkFaBEnhCCCGENDFK4Il0maU4+QJxadQbT1oDZQW4WcKjPaXuRJ4ogSeEEEJIE6MEnsiSU4bTL3E1FRV8tkMhpF5UeRhiCff20KAB80TeKIEnhBBCSBOjBJ58WH45ziXj0muUUqV60nJoK2OYFVwtoEpl6kjjoASeEEIIIU2MEnhSW6VViH2N88nIL2c7FEJkMlSDR3v0N4MiLQ5HGhMl8IQQQghpYpTAk7qpEiAuDeeTkVrEdiiEVNNRB8Pbo1c7cDhsh0LaAErgCSGEENLEKIEn9SEE/s7G2Vd4kAV6AxHWcTnobYThVrDWYTsU0pZQAk8IIYSQJkZzQ0l9cIAu+uiij7fFuJCCuDSU0fR4wgZNJQwyh6sFdFXYDoUQQgghhJBGRj3wRA5KqxCXhgspSC9mOxTSZrTXhpsF+pjQRHfCGuqBJ4QQQkgTowSeyI0QeJyDS69x5x2tHk8ai7IC+pjA1QJWWmyHQto8SuAJIYQQ0sRoCD2RGw5grwd7PRRW4FoqLr/BuxK2YyKtiJUWBpjBxZSWhSOENJGcnBxHR8dXr17p6eldvnzZwcGB7YgIIYS0dfSLMJE/TSV4doBHBzzNxdU3uJWBcj7bMZEWS00RLiYYaA4LTbZDIYS0JXw+f9y4ca9evVJXVz958iRl74QQQpoDmjxKGgsHsNXFtG740RVTHGCrC1rYi9Qel4PuhpjdAz+6YkJnyt4JaVs2bNjA4XA4HE5ISIgcL8vj8Tgcjrm5eW0OXrFixblz55SUlA4fPty3b185hsG6Oj0HQgghzQol8KTRqfAw0BxL+2DDIHzSCcbqbAdEmrf2Whhnjx9d8VlvOBtTjTpCGsWiRYuYDHnYsGG1P8ve3p4565dffmm82JqDgwcPbty4kcvlhoeHu7u7sx0OIYQQ8h4NoSdNR18VXtbwskZyAW6m42Y6skvZjok0Gybq6GsCZxMYqbEdCiFtwIwZM7Zu3QrgwoULr169at++/QdPuXbt2uPHjwEoKysHBgY2doQsun///tSpUwGEhIT4+/uzHQ4hhBDyL0rgCQustGClhdG2eJGHm+m4nYGcpi7kTJoLY3U4GsHJmAbJE9KkHBwc+vbtGx8fLxQKd+3atXr16g+eEhoayjT8/Pz09PQaNz5WJSYmLl682M7Obvz48WzH0ijGjh3L5/NpOQNCCGmJKIEnrOEANjqw0cFYe7zMx+0M3M6gwvVthbkmereDozHMNNgOhZC2avr06fHx8QB27dr1zTffcDiyCpUUFxdHRkaKTmyK+NjTuscXAAgPD2c7BEIIIfVECTxhHwew1oa1Nvxt8aYQie+QmInkfAjZDozIF5eDTrro2Q4928FQle1oCGnzxo0bt2jRouLi4uTk5AsXLgwdOlTGwZGRkUVFRQCsrKxkH0kIIYSQxkPloUjzYq4Jbxt87YLNrpjsgF7toELfMrVwGkpwMcHM7vjJDUuc4W5F2TshzYKmpuaYMWOYtmh4fE1EB0ydOpXLff/Lw9WrVzm18+uvv1a/Znp6+rJlyxwcHDQ0NHR1dXv06LFq1aq3b9/WMv74+PjPPvuse/fu+vr6SkpKJiYm7u7uP//8c0lJPYdy3bx5c82aNZ6enlZWVmpqaioqKiYmJsOGDdu4cWNeXp7UUzp27Mi8wKSkJBlXvnTpEnOYk5NTw28KID09XeKChw8f9vb2trCwUFZWNjIy8vHxOXbsWE2n16YKvdwfLyGEELngCIXUzUmaNb4QT3NxPwv3s5BaSN3yLQOXgw7a6KKPbgZorw0uLSFIWqPc3NyysqYu4KGkpCTHqctXr14dOHAgAFVV1bdv32pra0s97OnTp7a2tgC4XO7Lly8tLS0lTv+gbdu2zZ8/X3xLdHR0YGBg9RzVwMBg3759CQkJy5cvBxAcHPzpp59KHJOfnz99+vRDhw5JvZeJiUlkZOSAAQOq7+LxeHw+38zM7M2bNxK7RowYcfr06Zri19HRCQ8PHzlypMT21atXf/vttwCWLFmycePGmk6fOXPmzp07AWzdunXhwoUNvCmA9PR0ExMTAI6OjpcuXZoyZYrUpzFjxowdO3ZUnxwh4zmgAY+XEEJIE6DOTdLcKXBgrwd7PfjboqACf2fjYTb+zqa6d82RsTrs9dBFH531oUqfLoQ0ewMGDLCzs3v8+HFpaem+ffuqp8oMUff7sGHDRNk7gC5duhw+fLimi797927+/PmVlZUANDX/U6by0qVLo0aNqqioAGBqajp69GgrK6ucnJzo6Oi7d++OGjVKNDSgutzc3IEDBz548ACAioqKh4dHt27d1NTU0tLSTp069fz587dv3w4dOjQ2Nvajjz6q/aPIzMwEYGBg4OLi0rlzZ11d3crKyhcvXpw+fTojIyMvL+/jjz++fPmyxDUnTZrEJPAREREbNmwQjU0QV15eHhUVBYDH40lUxavfTSUEBQUdOnRIQ0Nj+PDh1tbWJSUlMTExzHoBO3fu7NWr19y5c2v/HBrp8RJCCJEX6oEnLdW7EjzJxZMcPMqhZJ5NRuqw04WdHuz1oK3MdjSENKFW0AMPYNOmTUuXLgXg7Oz8119/VT+Az+dbWlqmpaUBOHDgQEBAQG0uW1FR4ebmdv36dQAjR448fvy4KLktKSnp2rXry5cvAQQEBISGhqqrqzO7hELh5s2bmXgY1XvgP/74Y2ZwuJ+f344dOwwNDcVD3bBhw9dffw3A0tLy6dOnSkpK4ufK6Hlevnz50KFD3dzcFBQUJF7IqlWrfvjhBwDdu3e/e/euxIn9+vWLi4sDcP78eanVAaKiopjvI7y8vE6cOCGXm4p64LlcrkAg8PPz27lzp+iNIRAIlixZ8tNPPwEwNTVNSUmRuL6M59CQx0sIIaQJUAJPWoOsUjzLxfN8PM1FWhEE9KZuTAocWGqhow466aKjLrTo9zfSVrWOBD4jI8Pc3LyqqgrAvXv3unbtKnFAdHS0t7c3AH19/dTUVGXlWn1RFxQUtHv3bgBdunSJi4vT0tIS7dqxY8fs2bMBdOvW7datW4qKihLnzpkzJyQkhGlLJPAXL14cMmQIADc3t3PnzknkpYzZs2fv2LEDQGhoKLOcu4jsoeMyBAQEHDx4EMCNGzf69u0rviskJGTOnDkApkyZsmvXrurnilLi/fv3jx07Vi43FSXwAFxcXK5cucLj/WfUE5/P79y589OnTwFcvXq1f//+4ntreg4NfLyEEEKaABWxI62BgSpcTDGxM1b3w89D8IUTPumEnu2gQx3CcqKvCmdjjLXHsr7YNhQrXTDWHr2NKHsnpMUzMjJi8nPUUMpOtDEwMLCW2fumTZuY7F1fX//YsWPi2TuAvXv3Mo1Vq1ZVz94BrF69WiIdFdm+fTvTWLdundT0EoCoA//48eO1ibY2pkyZwjQuX74ssWvs2LFMR/ShQ4eqF3jLzs4+deoUAC0tLV9fX3ndVNz3339f/XEpKCiMHj2aad+5c6eWd2Tr8RJCCKk9mqVKWhtVHrroo8s/HVS5ZUgpREoBUgqQUojsUlaDayE4gIEarLRgpQVLLVhpQoMSdUJar+nTpx85cgTA3r17f/jhB/GkOisrSzTqe9q0abW5WnR09LJlywAoKipGRUXZ2NiI762srLx58yYAHo/n5eUl9QpGRkb9+vWrnrUKhcKLFy8C0NLSkjEB28bGRltbOz8/v/aJq4SMjIzU1NTCwkJmAj+A1NRUpsHMLRenq6vr5eV1+PDhoqKio0ePSsxyP3DgAHORMWPGqKrKWoGjTjcV0dDQGDRokNRd9vb2TOPdu3cy7ivSZI+XEEJIQ1ACT1o5XRXoqqDHP5P4iivxphBpRXhThNRCpBWhpIrV+JoHLSWYasBEAxaaMNeAmSaUpXe9EEJaoREjRpiamqalpWVmZp44ceKTTz4R7dqzZw9Tas7Z2bl79+4fvNSDBw/Gjx8vEAgAbNu2zdXVVeKAlJQUZt6Bra2tjIS2e/fu1RP4N2/eZGdnAygoKKheWb26rKysDx4j7uHDh1u3bj169KiMjFfq0m6TJ09mivnt2bNHIoHfs2cP05g0aZJ8b8qwtLSsqatcNPChqKioptPFNfbjJYQQIheUwJO2RV0Rdnqw0/t3S3450ovf/8kowbsSZJWiSsBeiI1MSQHt1N7/MVKDiQZM1KEuZRArIaStUFBQmDJlyvr16wGEhoaKJ/BhYWFMY/r06R+8TlZWlo+PT2FhIYAFCxYwE90l5ObmMg3ZM/kNDAyqb2TSy9orLa3DmKtff/110aJFTC0AGaRWPRg5cqSenl5OTs7Zs2czMjKMjIyY7c+ePbtx4wYAKysrqf3kDbkpQ8aXIKIknPk+5YMa9fESQgiRF0rgSVunrQxt5f+k9EIhcsqQWYrsUmSXIbsU2aXILUNuOSr47AVaRyo86KlARxl6KjBQhb4qDFRhoAodFdCi7IQQCdOmTduwYYNQKDx16lR6erqxsTGAmzdv3rt3D4CamppEx3J1lZWV/v7+TG15d3f3LVu2NCQeqRV2RYlux44df/vttw9epDbdyIyYmJgFCxYA4HK5kydP9vPzc3BwMDIyUlNTY/q37927J2MAgpKS0tixY4ODg/l8/v79+0UrvYtm+wcGBlYPpoE3lbvGe7yEEELkiBJ4QiRxONBXhb60Xo2SSuSVI7ccBeUorEBBBQorUFiBokqUVKK4EsWVTVEDX4EDdUWoK0JD6X1DWxlaStBUgo4yNJWgpwIV+uEmhNRax44dBw0adOnSJT6f/8cffzCFykTd7/7+/hKF6KqbN2/epUuXANja2kZGRtY0rltXV5dpyO7vzcnJqb5R1Gmfm5tbfXB+Q2zYsIFphIWFTZ48ufoBMgaxMyZPnhwcHAxgz5491RN4qePnG35T+Wq8x0sIIUSO6Hd8QupATRFqijDVkHVMWRXK+Sjno7QKZVWoEKC8CnwhyvngC1Am1odfUvmfExUVoMgFAA6gpggAKgrgcqCmCC4Hqjyo8aDCgwrv/WGEECJHM2bMYDLwsLCwpUuXlpWV7du3j9n1wfHzW7duZfpsdXR0jh8/rqOjU9ORlpaWKioqZWVlT548KS0trWkEePWVzwGYm5urq6sXFxdnZ2c/ePDAwcGhli9NNqFQyMy3b9euXU0z1R88eCD7Ii4uLp06dXr69OmtW7f+/vvvzp07X79+/fnz5wCcnZ3t7Owa46by1UiPlxBCiHxRAk+InDE5NiGEtCyjR4+eP39+fn7+o0ePrl+//urVK6YHmOmcl3HimTNnFi9eDIDH40VGRtra2so4WFFR0cnJ6erVq1VVVdHR0f7+/tWPycjIuH79utRzXV1do6OjAezYsePnn3+u0wusSWFhIVOoT19fv6Zh4VFRUR+8TmBg4DfffANg796969atE3W/S+1dl9dN5aiRHi8hhBD5oo48QgghhEBVVXXChAlMOywsTLT8u+zu90ePHo0dO5bP5wPYsmWLu7v7B28k6nBes2aNaMk0catXr66prhszaRxASEhIXFyc7BtJvXh16urqzID/Z8+eMRX4JBw/fjwmJuaD15k0aRKTioeHh5eXl0dGRgJQVFQcN25c491Uvhrj8RJCCJEvSuAJIYQQAojl6hERERcuXMA/BeprOj43N9fX1zc/Px/A7Nmz58+fX5u7BAYGWllZAUhKSgoMDCwuLhbtEgqFmzZtCgkJqelcDw8Pb29vABUVFZ6envv27ate7q68vPzo0aNubm4nT56sTTwKCgouLi4AKisrZ8+ezXSMixw9elT0vYZsHTp06N+/P4Dk5ORly5Yxk/w9PT2lVtSX103lqzEeLyGEEPmikb6EEEIIAQBHR8cePXrcvXu3pKSE2TJy5EgTE5Oajl+1atXTp08BGBkZDR069MiRIzUd2aNHjw4dOjBtNTW1sLAwDw+PysrKyMjIq1evjh49un379tnZ2dHR0Xfv3tXU1BwzZoxoCICEvXv3urq6JiYmFhQUTJjw/9u7Q5dW1wCO4zsnTDHoEEEE/QNEu2lhGMWZHHhRi100iIiuGW1rBqsGs83mEIOgIIJFTIJBRJMG8QQPIufcqyfMe/lxP5+0sZc9L0/77nmevX+tra2Njo4ODAx8//799vb27Ozs6Ojo4eGhUCi8/Zncp5aXl6vVaqFQ2N7ePjw8nJiYGBgYuLu729/ff30O3MrKyutj9j42MzNzcHBQKBTe9p//7f751g7aWl8xvQC0kIAHAH6am5ubn59///aDi9/2ft/c3NRqtQ+ubDQa79fnK5XK7u7u7Ozs/f399fV1o9F4+6i7u3tnZ+f4+Pifvqqrq6vZbC4sLGxtbT0/P19eXl5eXv5+WU9Pzwc/PfxifHx8fX29Xq+/vLxcXV29P/5dLBY3NjYqlcqftHStVpufn396enpduC6VSuPj4189aGt9xfQC0EK20AMAP01PT7e3t7++7u3tHRsb+6KBqtXq+fn50tLS4OBgR0dHZ2fn8PDwysrK6enppwfpOzo6Njc3Ly4u6vV6uVzu6+srFovt7e19fX3lcnlhYWFvb+/6+npkZOTP72d1dbXZbE5NTfX39xeLxVKpNDQ0tLi4eHJy8nYy/FO/FPvk5GRbW9tXD9pyXzG9ALTKt99PNwEAn7q7u3t8fPyXBy0Wi2/P6wYA/m+swAMAAEAAAQ8AAADTuqrfAAAELklEQVQBBDwAAAAEEPAAAAAQQMADAABAAAEPAAAAAQQ8AAAABBDwAAAAEEDAAwAAQAABDwAAAAEEPAAAAAQQ8AAAABBAwAMAAEAAAQ8AAAABBDwAAAAEEPAAAAAQQMADAABAAAEPAAAAAQQ8AAAABBDwAAAAEEDAAwAAQAABDwAAAAEEPAAAAAQQ8AAAABBAwAMAAEAAAQ8AAAABvr28vPzX9wAAAAB8wgo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X4AIErjNQ8yzl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AutoShape 4" descr="data:image/png;base64,iVBORw0KGgoAAAANSUhEUgAABUAAAAPACAIAAAB7BESOAAAACXBIWXMAAB2HAAAdhwGP5fFlAAAgAElEQVR4nOzdd3xUVcL/8TuZVNITCCH0IhBEkKaolKUjKAgSCyaAFEuwLTyuDUSqZbGBG/AnCBgQOyBFyqqIICV0AgkkISGB9GTSJm3a74/ZnSfP3JnJzGQmkxs+7z/2lTn33HPOnYlsvnPvOUem0+kEAAAAAADQtLm5egAAAAAAAKB+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BHgAAAAAACSAAA8AAAAAgAQQ4AEAAAAAkAACPAAAAAAAEkCABwAAAABAAgjwAAAAAABIAAEeAAAAAAAJIMADAAAAACABTgnwX3/9tZubm6yO8PDwv/76yxl9AQAAAABwO5DpdDrHtrh///5JkyapVCpDyYABA3bu3NmuXTvHdgQAAAAAwO3DwXfgT548OW3atLrpffr06X/++SfpHQAAAACAhnBkgE9KSpo4caJSqfxP025u77///rZt23x8fBzYCwAAAAAAtyGHPUKflZV1//3337x5U/8yMDBw+/btDz74oEMaBwAAAADgNufukFaKiorGjh1rSO89e/bctWtX9+7dHdI4AAAAAABwzB343bt3nzlzRv+zp6fn/PnzAwMDG96sXnV19QcffKDVagVBkMlk8+fPb9mypbhabW3tmjVrKioq9C9nzZrVqVMnR40BDbFv375Tp07VLfHx8XnppZeYWwEAAAAA1nPMHfiHH3744YcfdkhTYt7e3ufOndu5c6f+Zd2fDcrKyh555JHff/9d//KFF14gvTcRe/bsmTJlilqtNpSEhYXt2rWL9A4AAAAANnHKPvAOt3TpUplMpv95165dn3/+ed2jubm5w4cPN6T3xx577NNPP23sIcKUP/74Iyoqqm5679mz54kTJwYPHuykHh977DGZKePGjXNSjwAAAADQOKQR4Pv06TN16lTDywULFly9elX/c0pKyv3333/+/Hn9y1GjRsXHx7u5SeO6mrczZ85MmjSpurraUDJixIjjx4937tzZqZ2aLB8wYIDzOgUAAACARlB/0J00aZLJW5oymez777+v9/QFCxaYO/3dd9+1fqDvvPOO4SZ8ZWXl9OnTVSpVQkLCAw88kJ6eri/v16/fjh07PD09rW8WTpKUlDR+/PiysjJDycyZMw8cOBAUFOS8ThUKxfXr100eIsADAAAAkLr6A7y5W5qCdaGogacb9O7dOyoqyvDy7NmzUVFRI0aMKCgo0Jd07dr1l19+8ff3t75NSVi2bJnJrz/atm3r6qGZdePGjbFjxxYWFhpKli5dunnzZg8PD6f266hfNgAAAABoguoJ8Lm5udnZ2SYPBQcHd+nSxfLpOp3u3Llz5o7279+/3vHVtWTJkrrPxu/atUupVOp/bt269YEDB1q3bm1Tg5IguWfC8/LyRo8ebdhT0NPTc+vWrW+//XYjdG3uvQoNDWVRQwAAAABSV0+At3BL05r4ffXq1fLycpOHOnbsaHI3OAt69er1+OOPi8v9/f1/+eWXrl272tSaVEgrwJeUlIwdOzY1NVX/MjQ09N///vdTTz3VOL1L670CAAAAAJvUs42chQA/cODAelt3+CPNb7/99nfffafRaAwlnp6eO3fu7Nevnx2tNX35+fm3bt0yeagJhtLKysqJEydevHhR/7Jbt2779u274447Gm0ACoXC5Pc4o0aNarQxAAAAAICT2B/gG3MCvEHPnj3r7knW7J0+fdrcoSYY4E+cODFmzJgxY8YIgiCXy2NjY0NDQxtzAIcOHWrM7gAAAACgMdUT4BsYIFlUrIHMvYHh4eFt2rRp5MHUa+TIkSNHjnT1KAAAAACgebI0B76BK9hptVoLK9gR4K1hLsBbM38BAAAAANCcWLoD38D759euXXPgCnaCIKSkpFy9elWhUCgUirKyMm9v78DAwE6dOvXo0aNDhw7Wt1NYWHjjxo3c3Ny8vLzy8vLq6ura2loPDw9fX99WrVp16dKlV69efn5+tg7PoLS09Nq1a6mpqSUlJRUVFdXV1d7e3r6+vmFhYe3atevSpUtYWJiVTZn7CGxdwN8a2dnZJ0+ezMjIqKysDAkJadOmzfDhw4ODgx3ekWWO+pQBAAAAoJlxYoB3yPPzpaWl27Zt271796lTp4qLi81Vi4iIGDlyZFRU1Pjx4z09PY2OXr9+/fDhw6dPnz5//vzVq1cttKMnl8v79+//+OOPz507NzAw0Mqhpqamfvnll/v27btw4YLlmmFhYX369Bk8ePCQIUPuv//+unvX//bbb9asuLZs2bJly5aJywMDAxUKhUwmM5R06dIlPT1dXPPNN99cuXKlIAgajWbr1q1xcXGnTp0yqiOXyx966KGPPvqo3qct6u3FMod8yg0cAwAAAAA0dTrzJk2aZO6s7777zsKJeq+88oq501euXFnv6ZmZmbNnz27RooVNl5OcnCxuyu6J2cHBwdu3b693qIWFhU899ZRcLreji48//rhuUx988IF9Q9UbMWJE3dYshOEff/xRp9MdPXo0MjLScpv+/v5nz561cPn19tIIn3JDxgAAAAAAkmBpDryr9pDTaDQfffRRZGTkl19+WVlZWW9HBv7+/t27dxeXnz171vpG6lIoFE8++eTWrVst1Llw4UK/fv22bdtWd3M76xk9DG/hTbOG0Rtr+SNYvnz5sGHDkpKSLLdZXl4+adKkmpoacxXs+6Ad+ymzXCIAAACAZs9sgM/LyzO3A3lwcHDnzp0tt2v3CnZlZWWjR49euHChUqm03IVY//796z49rpeWllZSUmJrU3W9+OKLOTk5Jg9lZ2dPnDgxKyvLvpZlMpnRDvaNE+ADAwPffPPNt99+W6vVWtPszZs3t2zZYu6ouV5CQ0M7duxo8pDDP2U7xgAAAAAA0mI2wDdwA7lr165VVFSYPGRhBbu8vLzhw4cfPny43vatH1gDI7EgCCUlJfHx8SYPvfjii+a+5rBG9+7d606ALy0tTUtLs7s1QfQOmPsQS0tLv/76a5ta3r9/v7lD5nox93vijE/Z1jEAAAAAgOSYXcSugc8k25H/a2pqJkyYcP78eQvNhoaG3nfffW3btvX19S0uLk5LSzt16pTh6W7LAb5du3bDhg27884777jjjvbt2/v5+fn5+Wm1WqVSmZWVderUqfj4+OvXr5vs95dffvnHP/5hVHjhwoWffvpJXNnPz2/OnDmjRo3q0qWLn59fdXV1SUnJzZs3L126dO7cucOHD5eVlZkcsH6quYXLtywgIKBbt251S6z58kImk4WGhsrl8ry8PAvVLHwuNu115+xP2ZoxAAAAAIAU2RPgnTQBfuHChRYmq997772LFy+eMGGC0ePTVVVV27dv//DDD69cuWKy5YqKiuXLlz/xxBNG4bauu+66a8KECW+88cbDDz986NAhcYXU1FRx4XfffScuDAgISEhIEE/Svvfeex999FFBENRq9fHjx7dv3/71118bTYAfPnx4VVWV/ueDBw9OnjzZ5GjT0tIiIiLE5W5ubnXfHIVCYXJVdoPg4OA333wzJiamdevWgiBcvXp15syZJ0+eNFnZ3LPuFnox+XE441O2dQwAAAAAIEnmVrdr27atuVOuX79e7+J4Q4cONXf6/v37xfVNxmaDRYsWqdVqC92pVKrVq1drtVor1u2z5McffzQ5gJCQEHHlQYMGiWtGR0db2VdlZWVhYaG5o8uXLzc5ktatW1vZvuW3NDIyMiMjw+iU7OxsDw8Pk/VbtWplay/i9p30Kds0BgAAAACQKNNz4Bt/BbulS5eaq//2228vX77c8iZt7u7uCxcuFK9tVi+tVquuw9x9Zp2pJ9tTUlLEhcnJySqVypqufXx8QkNDzR1t+DPhFmYxtGrVav/+/eLV3dq0aWNuybfw8HCbemnZsqW4KSd9yjaNAQAAAAAkyvQj9A1cwe7q1avmVrDr0KGDeAW7P/744+jRoybrP/DAA0uWLKm3R2skJycfPHjw8uXLKSkp6enp5eXlSqWyurramnPFOVCn05WWloprnj59+q677po6derdd9/drVu37t27+/n52THahq/KZmEWw0cffdShQweTh8x9+2BuAoK5XsTjdN6nbP0YAAAAAEC6TAd4502AN3n6xo0bzdV/99133dwsbVZfr/Ly8vXr18fFxWVkZNjdSJcuXYxK9Gu/FRYWiitfvXr13XffNbwMDw+PjIzs27fvfffdN2rUKAt33Q3y8/Nv3rxp8pD1d+DNfQo9e/Z86qmnTB5Sq9XZ2dnmzrKpF3F4dt6nTIAHAAAAcDswnZoauAS9TafrdLoDBw6YrHznnXdamEtvjR07dnTs2PEf//hHQ9K7IAg9evQQF44ePdqac3Nzc3///fdPPvnk8ccfDwsLGzdu3MGDBy2f0sD3X7C4rtvs2bPNzTVIS0szdwfeZL/Wrx7nvE+ZFewAAAAA3CZMB/gLFy6YO+HOO++st9Fjx46ZOzRs2DCjkjNnzuTn55us/OCDD9bblwVLly6dOnWqQqFoSCN6JqPgokWLWrRoYVM7Wq324MGD48aNe+aZZyxUM/f8fHh4uMn1561vQRCECRMmmDt08eJFc4ds2n1dXN95n3IDp3sAAAAAgFSYCPBKpTIzM9NkbblcbmEzNr2KigpzK9j5+/vfe++9RoXHjx8311RDNvHesmXLO++8Y/fpRkxGwTvvvHP//v3t2rWzo8Evvvhiw4YN5o42fAU7cy20bNnSwlcw5jZ4Cw0N7dSpk029GK0a4KRP2aYxAAAAAICkmQjwN2/eNLnouiAIQUFB5rYZM/j555/VarXJQ8OHDxeffu3aNXNNmVtorV4FBQUvvviiuaOTJk36/vvv09PTKysr667I/z//8z8m65uLr4IgDB06NCUl5Ysvvhg6dKi7u+kFBcyJi4szd8h5K9hZbsFcgDd3lvW9OONTtnUMAAAAACBpJjJnUVGRudqenp71trhlyxZzhyZNmiQuLCgoMFdfo9HU251J7733Xnl5ubhcLpdv27bt8ccfN3nW4cOHTZZbjoLe3t5z586dO3dueXn5yZMnL1++nJSUdP369fT09PT0dAuXcOnSJZPlFvbwa/gdeFcFeGd8yraOAQAAAAAkzUSAt7CNeUFBgUajsbBZ9/Hjx82t0BYcHGxy8XML3V2/fn3IkCHmjpqj0+m+/vprk4fmzZtnLr2npKQ0MAr6+/uPHj267sp2lZWVR44cefPNN03OKVCr1bW1teLvRJy6gp2FrwAyMzNNLqpvrl+bVo9z+KdsxxgAAAAAQNJMPEJvYd9ytVr9+++/mztaUVExe/Zsc0fnzZtncsk3f39/c6f8+OOP5g5ZcObMmdzcXJOHHnvsMXNnLVq0yNzEAbujYIsWLcaPH79p0yaTR0NCQkw+0WDuznxQUFCbNm2s6de+dd1s3fzPpl4c/inbMQYAAAAAkDQTAb59+/YWTliwYEFJSYm4PDMzc+TIkcnJySbP8vf3f+mll0wesrAq3s8//7xr1y4LgxEEITc31+ihfXNL6AmC0KpVK5Pla9eu/e6778ydJY6CJ0+erK6utjwwA3M1e/XqZbI8NTXVZLn1O6VbWNfNwoRzc2eFhoaaXA3OptXjHP4p2zEGAAAAAJA0E5kwLCysbdu25k64dOlSZGTk0qVLDx06dO7cub/++mvbtm2zZs3q3r17QkKCubNWr15trs3hw4dbGN9jjz22evVqcQbW6XSnTp2KjY3t1q3b5cuX6x7Kyckx19q+ffuMSjQazdtvv/3yyy+bO8XkCnbPPPNM+/bt33rrLQv77ekplcp//OMfJg9NnDjRZLm5CfDFxcWvv/761atXy8vLq+vQarVGNe2bC2DrWTbVd/inbN+YAQAAAEC6TC+cPnnyZAtrpOfm5tq0Q9uYMWMsbHv+wAMPdO7c2dxM5tra2ldffXXp0qVDhw7t2LGjr6+vQqG4efPmqVOnDA8CGKU1Hx8fc3299dZbxcXFU6dODQsLKy4u/vPPP+Pi4iwskC5uXBCE6urqK1euqNXqVatWrVq1qkOHDn/729969+7dq1evVq1aBQQEtGjRoqqqKjMz89ixYxs3brx586a4WU9PzyeffNJkj+JAbvD++++///77RoXHjx8fPHhw3RLHrmBnbtq8Tb04/FO2YwwAAAAAIGmmA/yLL764fv16C0nSeoMGDfr+++8tVHBzc1u6dOmMGTMs1KmoqPjll1/MHTVKaxae1lar1SYzsAXiKHjx4sW6++RlZmZ+9dVX1jeo98ILL5h7xjs0NNT6duRyed++feuWFBcX27GCXVZWVn5+vslDJsOwhV5M1nf4p2zHGAAAAABA0kxPq+7Zs+drr73W8NYHDRp08ODBwMBAy9ViYmIsLC9nWWBgYNeuXeuWjB8/3sKSaSZZeIReHAUtLPZmpQceeGDlypXmjhrdTresV69eRk8c2LeIva1n2brineDoT9m+MQAAAACAdJldF23FihUxMTF2t+vu7v7GG2/8+eefQUFB1tSPj4+fM2eOHR31799fJpPVLfHx8Vm+fLmVp3t6em7evNlCZhZHwQYG+DFjxvz888/e3t7mKsycOdPcYnti1n+/YHkFO3PPz5tbDc6+Xhz4Kds9BgAAAACQKLMB3s3N7auvvvrss8+sTOAGcrl80qRJp06dWrVqlZeXl5VneXp6btiwYf369eHh4TZ1Z/L+8EsvvfT888/Xe26vXr2OHTs2c+ZMmxZgtzxn3oI2bdp8+umnBw4cCAkJsVAtICDgwIEDlvcCMLA+wFt+qtzcAoQOWcHOwLGfMhPgAQAAANxW6tmZbP78+enp6Z9++umQIUPkcrmFmn5+fsOGDVu+fPmNGzd27drVr18/O0bz7LPPZmRkrF+/fsSIESY3jTfo0qXLrFmzvv/++yVLloiPymSyuLi47du3d+/e3eTpAwYM2LBhw4ULF/Q32G2KgocPHz558uSqVasefvjhdu3a1XtRQUFBUVFRX331VXp6+ksvvSS+kyzWr1+/1NTU+Pj46OjoyMjIkJAQDw8PK0fYBJegN+KoT5kADwAAAOC2ItPpdFZWraysTExMTE9Pz83NVSqVWq3W398/KCgoKCioa9euvXr1sn6jcmuoVKrz58/fuHFDoVAoFAqVSuXr6xsaGtq5c+eePXu2bNnSynaSk5NPnTqVn59fU1Pj7+/fuXPnQYMG2XoH2AL9UmpZWVn6t6Wqqkoul/v6+vr5+bVv375Hjx7t27e3JrTfnhz1KQMAAABAs2dDgAcAAAAAAK7iyHvmAAAAAADASQjwAAAAAABIAAEeAADAYa5du+bv7y/7L3d39x9++MHVgwIANBMEeAAAAMeoqal54oknKioq9C/d3Nw2bdo0bdo0144KANBsEOABAGhyoqOjZSJbt2519bhsYN8llJaWxsXFTZkypUuXLoGBgW5ubnVP12/+OmTIEHHLe/bscdQYGuLVV189d+6c4eW6detiYmKc151BM/iFAQBYgwAPAIA9fvjhB3Fkkslk58+ft3DWBx98YPIsLy+vvXv3Ntrgm6Zvv/22U6dO8+fP37lzZ3p6ellZmbT2ytm9e/fatWsNLz/55JNnnnnGheNpauz7T8ampvRWr15tTSPTp0+30MjNmzdt7dfA09MzLCyse/fuU6ZMWbVqlR0XCADmEOABAGgkq1evfu2118TlHh4e33///cSJExt/SE3HTz/99OSTT5aUlLh6IHa6devW008/bXi5atWql19+2YXjuZ2tX7++3q9+8vPzf/zxRycNQKVSFRQUpKSk7Ny586233urXr9/gwYN/++03J3UH4LZCgAcAoDF8/PHHr776qrjcw8Pju+++mzRpUuMPqemoqal54YUXpHW/vS6NRjN9+vSioiL9y0WLFr3xxhuuHdLtLC0t7cCBA5brbNiwoba2tnHGIwjCyZMnR48evWDBAun+kgNoItxdPQAAAJq/Tz/9dMGCBeJyd3f3b7755pFHHmn8ITUp+/bty8nJEZcHBQX16tXL399f/7J79+6NOy5rLVu27MiRI/qfFyxYsHz5cteOB3FxcePHjzd3VKPRfP755405HkEQdDrdxx9/rNFoPv3000buGkBzQoAHAMC51q5d+8orr4jL3d3dt2/fPnXq1MYfUiMIDw/v2rWrUaEhihv5888/xYUDBw789ddfAwICjMrbtWsnbtnX19fekTZUVVWVh4fHkiVLBEEICwuLjY1t/DHY9G7fDvbu3Xvjxo2OHTuaPLpnz57MzMxGHpLemjVrxo4de5vPlwHQEAR4AACcKC4u7qWXXhKXy+XyrVu3NuMNxlavXm3lWmKCINy6dUtcOGPGDHF6FwThm2++adDIHM3Hx2fRokWuHYNN7/btQKvVfv7556tWrTJ5NC4uzrHdTZs2LTQ0VP+zRqPJzc09duyYQqEwWfm1114jwAOwGwEeAABnWb9+/QsvvCAul8vl8fHxjz/+eOMPqWkqLy8XF4aHhzf+SNBsbNy48Z133vH09DQqT01NPXTokGP7euutt+6+++66JVVVVUuXLn3//ffFlS9fvpyYmNi7d2/HjgHAbYIADwCAU3zxxRexsbHiNavc3Ny2bNny5JNPOrzH7Ozs69ev5+Tk5OfnV1ZWVldX+/j4BAQEhIaG3nXXXd26dXNzs23x2qKiosuXL6emppaWliqVSnd3d19f3/Dw8Pbt2/fo0SM4ONhRI9dqteJCmUzmqPadweHvtkFRUVFCQkJeXl5xcXFlZWWLFi1at27drVu3vn37enl5SeISmgL9OvPi/9Di4uIaYSU5Hx+f995778aNGyYfGDl06BABHoB9CPAAADjexo0bn332WZPpfdOmTU899ZSjOkpNTV2/fv2JEycuXbpUVlZmoaafn9+UKVPmzp07bNgwy21qNJrNmzdv3LjxxIkTFqJORETEgAEDHnjggaioqC5duhgdjY6O3rZtm1FhfHx8dHS0/ufk5OTIyEgLw4iKirI8zrp279790EMPWV/fSGJi4siRIwsKCozKO3fu/O9//9twdc54tw0KCgrWrVu3ffv25ORkkxW8vLzuu+++Rx99NDY21iha1/tuGzj1Elyra9euOTk5lZWVhpK4uDijAF9VVbV58+a6JX369Ll48aKThvT888+bDPCumoEPoBmQ8BerAAA0TZs2bZo3b544+spkso0bN86YMcOBfZ04ceLDDz88duyY5TAmCEJFRUV8fPzw4cNjYmJKS0vNVcvNzb3nnnvmzp17/Phxyzcqs7Ozd+/e/frrr//00092jr5pMJfeIyMjjx49Wve7CYe/23oajWbZsmUdOnRYsmSJufQuCPLqKmkAACAASURBVEJNTc3hw4dffPHFhux/5qRLaAqCgoKmT59et+To0aOXLl2qW/L1118bTU2fP3++84bUrVs3k+XiXzYAsBIBHgAAR9qyZcvcuXNNpvcvvvhi1qxZrhjU/7F169ZHHnlEpVKJD6nV6gkTJpw9e7bxR+Uqly9fNpne+/fvf+TIkYiIiAa2b+Hd1ispKRkxYsSSJUuqq6sb2JeT1HsJTYd4CwCj9erWrVtX92VgYKADH4cRq/s4QF3e3t7O6xRA80aABwDAkT755BPxjG6ZTPb555/PmTPHJUMSO3z48MqVK8XlX3311blz5xp/PK5iLr0PGTLkt99+a9mypUN6MfduC4JQW1s7ZcoUk7voNSkWLqFJ6dev3+DBg+uWbN261bBE4smTJ8+cOVP36IwZM5y6AaG5T7ZVq1bO6xRA88YceAAAnEsmk8XFxc2bN8+pvbRp02bo0KE9e/bs3Lmzn5+fj49PdXV1dnZ2QkLCjh07KioqjOqvWbNm4cKFRluFm3wYfurUqWPGjImIiJDJZCUlJbdu3bp06VJCQkJKSooTr8f5rly5MnLkyPz8fKPysWPH7tixo0WLFhbOdci7LQjCW2+9dfjwYZNdyGSyXr16denSxdvbu6Cg4Ny5c459jt1Rl9DUzJ8//8SJE4aX+okA+jvz//rXv4wqi+/YO1BxcfGKFStMHurbt6/z+gXQvBHgAQBwrs8+++y5555zUuP+/v7z58+fO3eu0S5WdeXm5o4dO9ZoMrBCoTh06NDUqVPrFl67ds3o3Ndee+29994z2eyNGzf27t0bHx9v33LxXbt2TU9P1/88c+bMI0eOGFWIi4t78MEHxSdGRUWdPn3ajh7rSkpKMpnep0yZ8s0334j3HtNz7LudmZm5du1ak41ER0cvX768U6dOhhKtVnv06NG4uLjvvvvO4pXVw7GX0ARFRUUtWLCg7lMV69ati42NLSoq+v777+vWHDlyZM+ePR0+AI1Gk5eX9+9//3vp0qXXr18XV5DL5WPHjnV4vwBuEwR4AACcKDQ0dMKECc5rf/LkyZMnT7ZcJzw8fMmSJdOmTTMq//PPP43ymPi+6z333GOu2Y4dO8bGxsbGxto3O9rDw8MQUH18fMQVWrVqVTfBGjR8K7WkpKQRI0bk5eUZlcfExGzatEkul5s70bHvdlxcXE1NjbiFJUuWvPPOO0aFbm5uw4YNGzZs2N///nd3d/v/fnPsJTRBXl5es2fPrrsBe2Ji4pEjR06cOGG0yoADb7/369fP+srTp08PCQlxVNcAbjcEeAAAnKioqGjkyJF//PFH+/btG6dHhUKRnZ2tVCqVSqVGo9EX5ubmimuK77eHhobm5OTULVm6dGnHjh0HDBhgoUcPD4+GDblRJScnv/rqq+L0Hhsb+9lnn9n6NEFD3u39+/eLqw0aNGjJkiUWerz33nttGmG9GnIJTdNzzz33z3/+s+5SFJ999pnRUxtt27at94sMZwgICJDEagIAmiwCPAAAzpWenj5ixIg//vijbdu2TuqioKDg22+/3bNnz9mzZ63focpoPy1BEAYNGpSYmFi35OLFiwMHDgwODu7Ro0ePHj0iIyN79uzZt29fk/fGJcFkfHr99dffffddK1twyLtdUlJicvvx+fPn2zclwSaO+oVpmjp16jRhwoQ9e/YYSowenhcE4ZlnnmnIgwz28fHx2b17d6N9lwegWSLAAwDgdGlpaSNHjjx8+HCbNm0c27JOp1u5cuX7778vfvq9XuJF0WbNmrVp0yZxTYVCceLEibprg7Vv337cuHGzZ8++7777bO23qVm5cuWbb75pTU0Hvts5OTnivQYFQRg6dKitLdvEsb8wTVZsbGzdAG/Ew8PD2YtKivXq1WvLli0DBw5s5H4BNDNsIwcAgCOZmyR87dq1UaNGiVdNa6CYmJjFixfbEcYEQTA8L20wbNiw559/3ppzs7KyNmzYcP/990+aNKmoqMiO3psIDw8PC/P8jTjw3TZ339vhX/EYcewvTJM1fvz4rl27mjs6ZcoUZ7/Pdd1zzz1ffPHF2bNnSe8AGo478AAAONLixYt79uy5atUq8aGkpKRRo0b9/vvvjtpgPD4+ftu2bQ5pyuCzzz7r2rXr0qVLDbtnW7Z79+6JEyceO3bMwtpvTZlKpZo8efL+/fvrvfXtjHe7kTWDS7CSTCZ77rnnXn31VZNHHb573LRp00JDQw0vPT09AwICgoODe/XqNWjQIEf99w4AAnfgAQBwuJUrV5pLDomJiaNHjy4uLnZIRx9++KG4MCQkZPXq1cnJyVVVVbr/SkhIsLJNNze3hQsXZmdnb9y4cdq0aa1bt673lJMnT27fvt22obuO+IuGysrKiRMn1p0gYJJj3+1WrVqZLDdaRNCxnPEL02TNnj3b29tbXH7nnXcOHz7csX299dZb6+tYs2bNihUrFi5c+OCDD5LeATgWd+ABAHC8Dz74QK1Wf/zxx+JDFy5cGDNmzK+//hoUFNSQLnJyci5cuGBU6Obm9uuvv4q3+C4pKbGpcT8/v9mzZ8+ePVsQhKKioqSkpNTU1NTU1DNnzvz222+1tbVG9Xfs2BEdHW3jFbjGO++8s379+lu3btUtLC8vHz9+/G+//da/f3+TZzn83W7Tpo1MJhNPg//zzz+7dOlS7+l2cOovTBMUEhLyxBNPbN682ajc4bffAaAxcQceAACn+Oijj1544QWTh86ePTt27NgGLgmWlZUlLrzrrrvEYUwQhJMnT9rdUWho6JAhQ2bNmrVixYpffvnl/Pnzfn5+RnWuXLlid/uNrFOnTocOHar7wLNeaWnp2LFjL126ZPIsh7/bQUFBffr0EZfHxcWZXNyu4RrtF6bpmD9/vlGJv79/TEyMSwYDAA5BgAcAwFnWrl1rbk24hISE8ePHWznP3CSlUikuNPmlQHl5+bp166xp05odxSIjI8WRT0LrkwuCEBkZ+csvv/j7+xuVFxUVjR49Ojk5WXyKM97t8ePHiwtPnTpleZ/w06dPq9Vqa9o34oxLaOIGDhw4aNCguiUxMTHizx0AJIQADwCAE/3rX/8yt2HViRMnJkyYYDJWWcPkJOqMjIy9e/fWLVEqlVFRUUZPjJuzePHifv36rVu37ubNm+bqZGZmijcwl9xE30GDBu3atcvLy8uoPD8/f9SoUWlpaUblzni3Y2NjxQMQBGHx4sWzZ88WfwQXL1585plnBg8ebF+Ad8YlOMS0adN6W+Gnn36yo/Hvv//+zzqWLVvm8PEDQGNiDjwAAE4kk8k+//xztVptcn/1o0ePTpw4cd++fS1atLC15Z49ewYFBYnnKk+dOnXu3LlDhgzx8/O7ePHi+vXrLaRxsfPnz8fGxsbGxvbu3XvAgAF33nlnREREQECAp6dncXHx6dOnN2/eXFZWZnRW3759bR2/y40YMeLbb7999NFHjXZHy87OHjly5JEjRzp27GgodMa73aFDh/nz53/00UfiQ5s2bdqyZUufPn26du3q5eVVVFR04cKF3NxcGy/x/3DSL0zDib8uMcm+pR87duxY93MEAKkjwAMA4FwymWzDhg1qtTo+Pl589I8//pg0adKePXtMrphtgbu7+/Tp0+Pi4ozKa2tr4+LijMoDAwNtfco9MTExMTHRysozZsywqfEmYvLkyRs3bnz66aeNpp1nZmbqM3zbtm31JU56t1etWpWQkPDnn3+KD2m12vPnz58/f96G67HI2b8wAIBGwCP0AAA4nZub26ZNm5588kmTR3/99ddHHnmkpqbG1mYXL15szTZvQUFBa9eutbVx68XExIwZM8Z57TvVzJkzTW4WcP369VGjRuXl5RlKnPFue3l57dq16/7777eyfgM1kV8YAIDdCPAAADQGuVweHx//2GOPmTx64MCBRx99VLw9m2Xh4eF79uwJCwuzUCcsLOzAgQORkZE2tWwlmUz27LPPfvnll85ovNG8/PLLixcvFpdfvXp19OjRhYWF+pdOereDg4OPHDmyePFik/PhHcvlvzAAgAYiwAMA0Ejkcvm2bdumTp1q8ujevXujoqJUKpVNbQ4cOPDcuXMzZsxwdzeeFhcQEDBv3rwLFy7cc889Vra2ZMmSTZs2zZgxo0ePHm5ulv5ICA4Ojo6OTkhIWL9+vbhryVm2bNmLL74oLk9MTBw7dqxCodC/dOy7bSCXy5ctW3bjxo233367e/fu5qp5enoOGzbs448/9vT0tLULAyddAgCgccictNcoAABoTAqF4siRIxkZGZWVlWFhYe3btx82bJit8+rrUiqVV69ezcrKys7OrqioqK6u9vLy8vX1jYiI6NGjR/fu3ZtBbrebw9/tugoLC0+dOpWXl6dQKCorK1u0aBEeHt6tW7e+ffs68C69Uy8BAOAkBHgAAAAAACTg9v3uHHAU7X/pdDrDD/qfdf+lr2aobzhXPxFRp9NdvnzZUCiXywVBkMlkcrlcJpO5ubnpf5CLuP9Xo14wAAAAAFfg736gfpr/0mq1df9XzyFd2LH6tIFMJjMkeU9PT/3/enh4eHp66n9wyAgBAAAAuBYBHvhfWq1WrVZrNBr9/xq4elz10Ol0KpXK3MJXMpnMw8PDy8vLy8vL09PT67+4bw8AAABIC3/B4/al/r/0N9VdPSjH0+l0tbW1tbW15eXldcvd3d29vb29vb29vLx8fHx8fHwasqwxAAAAAGcjwON2odVqVSqVWq3W/69arb7NV3BUq9UVFRUVFRWGErlc7u3trQ/zLVq08PHx0c/GBwAAANAUEODRbOkTu0HTfxLe5TQajVKpVCqVhhIvL68WLVr4+vq2aNGiRYsW5HkAAADAhQjwaFZUKlVtba3+f0nsDVdTU1NTU6NQKPQvvb29fX19/fz8/Pz82CsYAAAAaGQEeEibfv22mpoafW6/zZ+Kd7bq6urq6uqioiJBEORyud9/+fr6ymQyV48OAAAAaOYI8JAew6pshHYX0mg0paWlpaWlgiC4ubn5+vr6+/v7+/sT5gEIgnDt2rUBAwYYVtmQy+XffPPNtGnTXDsqAACkjgAPyTDcaa+trSW0Nylarba8vFy/yr3+znxAQEBAQACP2QO3p5qamieeeMKQ3t3c3DZt2kR6BwCg4dxcPQDAEq1WW1VVVVJSkpeXV1hYWF5eXlNTQ3pvyvR35rOysi5fvnzp0qUbN26UlJSwHgFwW3n11VfPnTtneLlu3bqYmBgXjkdaoqOjZSJbt2519bgAAE0Cd+DRFKnV6urqav39dlePBfarra0tLCwsLCyUyWS+vr6BgYFBQUHclgeat927d69du9bw8pNPPnnmmWdcOB4AAJoTAjyakNraWv0yadywbWZ0Op1+z/lbt275+PgEBgYGBwe3aNHC1eMC4GC3bt16+umnDS9XrVr18ssvN+YATK7BwXNbAIBmgwAP16upqdHndq1W6+qxwOmqqqqqqqpyc3M9PT2DgoKCg4P9/PxcPSgADqDRaKZPn67fqEIQhEWLFr3xxhuuHRIAAM0MAR4uQ26/zdXW1ubn5+fn53t4eAQHB4eEhPj6+rp6UADst2zZsiNHjuh/XrBgwfLly107HgAAmh8CPBpbbW1tVVUVuR0GKpVKn+Q9PT1DQkJCQkJ8fHxcPSgAtqmqqvLw8FiyZIkgCGFhYbGxsa4ekVSFh4d37drVqNDf398lgwEANDUyJoahcajVan1uV6vVrh5LE9KmTRtBEHQ63dmzZ109libEx8cnNDQ0JCTEw8PD1WMBICXMgQcANG/cgYdz6XQ6/Zxn1pOH9aqqqm7evHnr1q2AgIDQ0NCgoCCTf5QDAAAAtxUCPJyltra2srKyurqaWx+wj06nKy0tLS0tdXd3DwkJCQ0NZeF6NAPZ2dnXr1/PycnJz8/X/yPp4+Oj/67qrrvu6tatm5ubWyMP6dSpU8nJydnZ2b6+vh06dPjb3/4WGBho5bkOv5yioqLLly+npqaWlpYqlUp3d3dfX9/w8PD27dv36NEjODjY9utzgNra2mPHjl25ckWhUAiCMGzYsGHDhpmrrNPpkpKSEhMTi4uLFQqFl5dXSEhIRETEvffea/0bax8Xdg0AaBwEeDiYVqutqqqqrKzkUXk4ilqt1k+S9/X1bdmyZUhISOMnHKAhUlNT169ff+LEiUuXLpWVlVmo6efnN2XKlLlz51rIhzaJjo7etm2bUWF8fHx0dLRGo4mLi1uzZk1qamrdo+7u7jExMe+++27r1q1NtumMy9FoNJs3b964ceOJEycsfO0bERExYMCABx54ICoqqkuXLvrC9957z/Jy9yYf4UlISBg4cKD+Zwvvkkqlev/99z/66CN9dNd79tlnTV5RYmLihx9+uGfPnsLCQvFRNze3u+++e968ebNmzfL29jY3WguDMXdKA7s+e/bsgAEDjArvv//+Y8eOWehx0qRJu3fvNirct2/fgw8+aOEsAEAD8UcwHKa2trakpCQ/P7+srIz0DmdQKpU3bty4ePFiZmZmVVWVq4cDWOvEiRMffvjhsWPHLMddQRAqKiri4+OHDx8eExNTWlrqvCEVFhaOHDnypZdeMkrvgiCo1epNmzbde++9aWlpJs91+OXk5ubec889c+fOPX78uOWHtrKzs3fv3v3666//9NNPlrt2iOLi4uHDhy9evLhuejepoqJixowZffr02bx5s8kILQiCVqs9e/bs888/37lz5/379ztqkA3vun///v369TMq/Ouvv65fv26u06KiInE77du3HzdunO1XAACwAQEeDaXT6SorKwsLC4uKiqqqqnhgHs6m0WgKCgquXLly7do1hULBrxyapa1btz7yyCMqlcoZjRcXF48YMcKw5ZtJN27ciIqKctS3sRYuR61WT5gwoQku5KlSqSZPnnz8+HHxIaN/dm7cuDFo0KD4+Hgr/znKzc2dMGHCu+++2/BBOqrrOXPmiCuLHwQw+O6778Sf5tNPP83jUQDgbPw7C/tpNJry8vL8/PzS0lIn/ZUJWFBeXn79+vVLly7l5uby0Aean8OHD69cudIZLb/55puJiYn1Vjt37tyWLVsc1am5y/nqq6/OnTvnqF4c6J///OfRo0dNHqqblsvLyx9++OHk5GSbGtfpdG+++WYD314Hdv3UU0+J9++0EOC3bt1qVOLm5jZ79mybRgIAsANz4GEPlUqlVCp5hhlNgUqlunXrVk5OTmhoaFhYmIWZpYDLtWnTZujQoT179uzcubOfn5+Pj091dXV2dnZCQsKOHTsqKiqM6q9Zs2bhwoUO3wNcqVQafvb09JTJZDU1NSZrbty40eS9WT2HXI7Jh+GnTp06ZsyYiIgImUxWUlJy69atS5cuJSQkpKSk2HCdDZOUlGRNtVdeeeXSpUsmD/Xt2/eOO+6oqKg4ceJESUmJuMKzzz47dOhQw2R+Wzmw66CgoEcffdQoll+9ejUhIWHQoEFG56anp//1119GhaNHj+7YsaN9FwIAsB4BHraprq5WKpXsCYemRqvVFhQUFBQUBAYGhoeH+/n5uXpEwP/y9/efP3/+3Llz7777bnN1cnNzx44da5THFArFoUOHpk6d6oxRjRo16r333tOvXnbw4MG5c+fevHnTqM6pU6cqKyuNNoBw7OVcu3bN6NzXXnvtvffeM9nsjRs39u7dGx8fX3dduueff/6JJ57Q/9y5c2fxWenp6eLCiIgIc4M3Mnz48GnTpnXp0qWmpiYjI+PgwYPu7v/58yklJcXkXfQuXbp8++23hkXyampqFi9e/M9//tOoWk1NzYoVK7788ksrR1KXw7ueO3eu+L76tm3bxAHe5J35efPm2XoJAAA7yJg+Cmvot3NXKpU8qOxYbdq0EQRBp9M1wfmfkqbfdyooKMjVAwFs8OOPP06bNs2o8JVXXvn444/tbtPkkuaCIIwbN27Pnj2GICoIwsmTJwcPHiyuefLkyXvuuceOrq28nIiIiJycHKMT6/3OQqVSeXh4iMtNLjhf75865t4ld3f3L7/8MiYmxqhco9HI5XJBEP7+979/8sknRkd9fHwuXbrUtWtXo/Knn3568+bN4i4KCgrq/mNl5Sr0zui6R48eRt+ntG7d+tatW/qLNYiMjDR6br9Vq1a3bt0y+YkAAByLO/Coh36NOqVSqdFoXD0WwFpKpTItLc3b2zs8PDwkJMTk3/SACykUiuzsbKVSWfdf19zcXHFN8Q3qhpPL5Z9//nnd9C4Iwr333tu2bdtbt24ZVTa3sHldDbmc0NBQowC/dOnSjh07ijc2q6txsuKKFSvE6V0QBEOgPXjwoPjonDlzxBFa39pXX32l1WrrFqrV6sOHDz/yyCO2js0ZXc+ePfv111+vWycvL+/QoUPjx483lJw5c0Y8637GjBmkdwBoHAR4mKXT6fR/jRn9Xz4gFdXV1RkZGdnZ2eHh4S1btiTGw7UKCgq+/fbbPXv2nD17tqCgwMqz6t3AzA6jRo0yOV25U6dO4gBvbq84R13OoEGDjFbUu3jx4sCBA4ODg3v06NGjR4/IyMiePXv27du3U6dOVvbiEKGhoa+88oqFCgqF4sqVK+LyyZMnm6zftm3bgQMHnjp1yqj86NGjtgZ4J3U9a9asRYsWGT1qt3Xr1roBXvyYvSAIc+fOtX7wAICGIMDDBKI7mpPa2trMzMycnBx9jGeXIzQ+nU63cuXK999/X7yuW72csRu8yUflBUEIDAwUF4pnTjn2cmbNmrVp0yZxTYVCceLEiRMnThhK9NuMz549+7777rO1XztMmDDBy8vLQgWjBwcMevfube6U3r17i1O0uXYav+vWrVs/9NBDO3furFu4c+dOpVLp6+srCIJGo/nmm2+MGnnggQd69uxp/eABAA3BH7L4P3Q6XUVFRX5+fnl5OekdzYlKpcrKykpMTMzPz2ftDzSymJiYxYsX2xF3BUFwxvSltm3bmiz39PS05nTHXs6wYcOef/55a87NysrasGHD/fffP2nSpKKiIjt6t0mfPn0sVzA3uSAkJMTcKSYPWTNJodG6Ft9LVyqVO3bs0P/866+/imdGsHwdADQmAjz+g+iO24EhxhcUFBDj0Tji4+Mt7KftEkaryhsYrVVmkjMu57PPPlu9erX1u+Xt3r174sSJzl6ZJTQ01HIFF/4b4ryux48f365dO6NCwycu/ugDAgKioqKcNBgAgBgBHoIgCJWVlUR33D70D9Vfvny5uLjY1WNB8/fhhx+KC0NCQlavXp2cnFxVVaX7r4SEhMYfnq2ccTlubm4LFy7Mzs7euHHjtGnTWrduXe8pJ0+e3L59u21Dt1G9q7K1bNnSZLmFf1hMHqr3m4LG7Foul8+aNcuo8NChQ3l5eVVVVYZb8QbTp083930QAMAZmAN/u6uqqiovL2eFedyGampq0tPT8/LyIiIiTE79BRouJyfnwoULRoVubm6//vqreBP1kpKSxhqXnZx6OX5+frNnz549e7YgCEVFRUlJSampqampqWfOnPntt99qa2uN6u/YscNoZ7VGpt8HVCwxMTE8PNzcIevbcVXXc+bMWblyZd2b/Pqp761bty4vLzeqzPJ1ANDIuAN/+6qtrS0sLCwpKSG943ZWWVmZmpp67dq1yspKV48FzVBWVpa48K677hLHXUEQTp486fwRNUijXU5oaOiQIUNmzZq1YsWKX3755fz5835+fkZ1TC7DbnKVypqaGrtHYkFISEhkZKS4/OeffzZZPzs7+/Tp0+LyIUOGNKmuO3XqNGrUKKPCrVu3itefv/vuuy3v9gcAcDgC/O1IrVYrFIqioiKVSuXqsQBNQnl5eVJSUkZGhvguH9AQSqVSXGhyYfny8vJ169Y5f0QN4ozLsWYLusjISPF3BCb7Fed8QRCuXr1qzUjsMHbsWHHhhg0b0tPTxeVvv/22eJ6aXC4fMWJEU+tafF/99OnT+/fvr7caAMDZCPC3F61WW1paWlBQUF1d7eqxAE1OUVFRYmJiVlYWj6XAUVq1aiUuzMjI2Lt3b90SpVIZFRUl3oO9qXHG5SxevLhfv37r1q27efOmuTqZmZkXL140KjQ5D9zk/Pnnnnvu4MGDqampGf/lqEXsn3/+efHKf1VVVePGjTt//ryhRKVSvfXWWxs3bhS3EB0dHRQU1NS6njJlivjtNfqH0cfH56mnnrJj5ACAhmAO/G1EqVRWVFSwTB1ggU6ny8/PVygUbdu2tWNlKcBIz549g4KCxLPBp06dOnfu3CFDhvj5+V28eHH9+vUW4mvT4aTLOX/+fGxsbGxsbO/evQcMGHDnnXdGREQEBAR4enoWFxefPn168+bNZWVlRmf17dtX3FT//v1TUlKMCo8fPz5u3Li6Jc8+++z69eutH6E5PXr0iI6O3rJli1F5SkpK//79BwwY0K1bN6VS+ddff5n8ysDT03PRokVNsGtPT8/o6OhPPvnEwgCmTZtm31cPAICGIMDfFmpqasrKytRqtasHAkiDSqXKyMgoKCho3769r6+vq4cDCXN3d58+fXpcXJxReW1tbVxcnFF5YGCgycfCmw5nX05iYqLJtdZMmjFjhrhwypQp3377rU2dNtCaNWsSEhLEE/J1Ot3p06dNzjw3WLduXbdu3Zpm1/PmzbMc4Hl+HgBcgkfomzmNRqNQKIqLi0nvgK2USmVycvKNGzf4zwcNsXjxYmv2RQsKClq7dm0jjKeBmsjlxMTEjBkzRlw+derUPn36OK9fsYCAgD179txxxx02nSWTyZYtW6Zfcr9pdt2rV6/BgwebO9q9e/dhw4bZ1C8AwCEI8M2WTqerqKhgujvQQIWFhZcvX7ZmnS3ApPDw8D179oSFhVmoExYWduDAAZPrijc1Lr8cmUz27LPPfvnllyaPenh47Ny5s5EzfOfOnU+fPv3kk09aWT8sLOznn39evHhxE+/awj32OXPmWNkjAMCxCPDNk36LlZz0cQAAIABJREFUuPLy8rr7uAKwj1qtzszMTEpKMrkEN1CvgQMHnjt3bsaMGe7uxjPXAgIC5s2bd+HChXvuucclY7ODYy9nyZIlmzZtmjFjRo8ePUxuAmcQHBwcHR2dkJCwfv16cdcG+kz7zTffPP744927dw8ICLDcrEMEBAR8/fXXFy9enDlzprnlM9zc3Pr16/evf/0rIyPjoYcesql9mUzW+F0/8cQT/v7+4nIPD4+ZM2da2QgAwLFkBLxmRqvVlpWVVVVVuXogsEqbNm0EQdDpdGfPnnX1WFA/mUwWFhYWERHRCHkAzZJCoThy5EhGRkZlZWVYWFj79u2HDRvm7e3t6nHZyeGXo1Qqr169mpWVlZ2dXVFRUV1d7eXl5evrGxER0aNHj+7du1vI7U2HTqe7fPny5cuXi4qKSkpKvLy8QkJC2rRpM3jwYGtWfYuKivrhhx+MCn/66acpU6Y4u2sAQNNHgG9WKisry8vLWWdeQgjwUuTp6dmhQ4fAwEBXDwRAMzR8+PAjR44YFf7+++9/+9vfXDEcAEDTwk2kZkKj0RQXF5eWlpLeAWerra1NTU1NT09ncTsAjlVbW1t3F3eD7t27N/5gAABNkAQeRUO9Kisry8rKeJgCaEzFxcVlZWXt27cPCQlx9VgANAdqtfq1114T73jfvn37iIgIlwwJANDUEOClTa1Wl5aW1tbWunogwO1IrVanp6crFIoOHTp4eHi4ejgAJOnYsWPvvvtuVVXVxYsXCwsLxRWio6Mbf1QAgKaJAC9hSqWSdeYBlyspKamoqOBWPAD75OTk7N2719zRwMDA+fPnN+Z4AABNGXPgJayqqor0DjQF+lvx169fZ1Y8AAdyc3P7/PPP27Zt6+qBAACaCgK89BiWqQsKCrKwMSyARqZQKK5cuVJaWurqgQBoDkJDQ3/44YfHH3/c1QMBADQhPEIvJVqttqioqKampm3btjKZzN3d3d/fX7zaDQBXUalUqamprVq1ateuHXvFA7CVl5dXaGho7969x48fP2fOnICAAFePCADQtLAPvGRUV1cXFRVpNBpBEHx9fUNDQ/XlxcXFNTU1Lh0a7Mc+8M2Vt7d3586dW7Ro4eqBAAAAoPngBpEE6HQ6hUKRn5+vT++CICiVSkNoDwwM5EYf0NRUV1cnJyfn5OS4eiAAAABoPgh+TZ1arc7LyysvLzcqz8/P1z89IZfLecQOaIJ0Ol12dnZKSopKpXL1WAAAANAcEOCdqOGTE5RKZU5Ojslt3nU6nWG3WB8fH29v7wb3BsDxysrKrly5wloVAAAAaDgCvLP8fCF/1d40rb1LDOh0uuLi4qKiIguLFFRVVVVVVel/5kF6oMlSq9UpKSlZWVmsOQIAAICGIPI5nkarW3c488ujNxMySr86nm1HCyqVKjc3t6Kiot6aBQUF+l3l3NzcAgMD7egLQOPIz8/ncXoAAAA0BAHewSprNcv2pB64/J+H23eey/stuci2Fior8/LyrP8rv6CgQP+Dt7e3j4+PTX0BaEzl5eVJSUniJS0AAAAAaxDgHamoQvXmT9cuZP2fv87XHc5Myqn/XrqeQqEoLCzU31S3Uk1NjVKp1P8cGBgol8utPxdAI1OpVCkpKXl5ea4eCAAAAKSHAO8wN4qq/vFjckZRlVG5SqN775frBeUmFqKrS6PRmFxt3hqG/eFlMllQUJAdLQBoNDqd7ubNm2lpaYaNIQEAAABrEOAd4+LN8jd+ulZUYfq599Iq9cp9adUqs/fVa2pqcnNzDVu72yE/P1//g6enp6+vr93tAGgcJSUlycnJDfmvHgAAALcbArwDnLxesmJPWmWtpZtpGYVVH/87w+QS1EqlMj8/v4H34lQqlWGfKn9/f3d394a0BqARVFdXJyUllZSUuHogAAAAkAYCfEP9kljw3v7rtZr6Z62fvF6y7aTxovQlJSWW94qzXklJiVqtFniQHpAOjUaTlpaWk5Pj6oEAAABAAgjwDfLNqZzP/8iyPn3/eCb3yLXiuiVeXl4OHI/hQXoPDw8/Pz8HtgzAebKzs9PT021avRIAAAC3IQK8nXQ64f8dyfomwbb7ZjpB+Oy3zJQ8paHEx8fHgXfL1Wq14XFcf39/Dw8PR7UMwKmKi4uvXbvGLvEAAACwgABvD61Ot+bXjH2XCuw4t1ajXbXvet3l7gICAhx4t7ysrMyQAYKCgmQymaNaBuBUSqUyOTm5qsp4JwsAAABAjwBvM7VG988D6b9fLa6/qhmKStWqfWk16v99XDY4ONiBz9Ln5eXpJ9W7u7v7+/s7qlkAzlZbW5ucnFxaWurqgQAAAKApIsDbplatXbUv7XhaQ1eNTiuoXPPrDcPceZlM1qpVK0ctHa/VahUKhf5nX19fT09PhzQLoBFotdq0tLSCAnse8AEAAEDzRoC3QY1au3Jf2tnMMoe0dixV8W2dKfRubm6tWrVyc3PMJ1JRUWHYX5oH6QFp0el0mZmZt27dcvVAAAAA0LSwW7i1qlXaFXvTEm+VO7DNb0/ldAjxub/rfxax8/DwCA0NddSdt4KCgrZt28pkMrlcHhAQwEO5gLTk5ubW1tZ26tSJL+CarKqqKv3mnY1JLpe3aNGikTsFAABNBAHeKlUqzfI9aVeyKxzbrE4QPv13RuuA7l1b/eevMf2i9IaV5BtCq9UWFha2atVKEIT/z959BzR1tY8Df24WIYQQ9gYFBRXF2R9W66AqTlxFrZWqbfX1a622zmod1bpxtvZVStUOR1vH68ZV3FVxgnuwVEDCJhAg8/7+uPYSGSFkB57PXzc3dzz35AZy7jnnOTwer7Kykm6TRwhZhcLCQrlcHhgYyGQyzR0LqkV2drZB/lw3CJ/PDw4ONvFJEUIIIWQhsAt9/Srlqu+OGb72TpEqVKviU4vK30pKb2dnZ5CDV1RU0BmthUKhofrnI4RMprS0FKeXQwghhBBCFKzR1UOqUK04kfr4tVFq75SCMvmK428lpXdycjJUUvq8vDyVSgUADAbDwcHBIMdECJlSeXn506dPsQcNQgghhBDCCrwmMoVqpaHHvdcqNa986/mX6knpXVxcDNVplh5Uz+VybW1tDXJMhJApSaXSp0+f4hTxCCGEEEJNHFbg6yRTqlbFp93LNHrtnXLxWeHB2zn0SyaT6erqapDkVVKpVCKRUMsODg44mBYhaySXy58+fUp/lxFCCCGEUBOEFfjaqUhy89mMpFeGmTFOS3sSsxPTq3LFczgcZ2dngxy5oKBAqVQCAEEQ2JEeISulVCqfPXsmFpv07xJCCCGEELIcWIGvBUnC5r9fXE01dW5hkoRNZ9MzCqp6yfJ4PEPVt+mO9DY2NjgFEUJWSqVSpaSkmD7zOUIWqLCwsHnz5gRBODs7P3z40NzhmEJGRoazszNBEP7+/pmZmeYOByHjwhu+CWqCf9h1gBX46kiAny69vPSs0Cxnr5SrVp1ILamomljYwcHBIPVtmUxWWvpmOIBAIGCxcAZBhKwSSZJpaWlFRUXmDgQhc1IqlR9++GFGRoadnV18fHxISIi5IzK6ioqKESNGFBYWurm5nT171sfHx9wRIWREeMM3QU3wD7tusAJf3e/Xsk49yDdjALmlsjUn0xRKOqUdODs7czgc/Y9cVFSEHekRagRIkkxPTy8sNM9zRoTU5eTkEARBEESXLl1Med5vvvnm7NmzHA7n0KFDYWFhpjy1uUyePDkpKUkgEJw6dSooKMjc4ViNNWvWULdobGysuWNBDYA3fBPUiP+ws1gsgiAM9RwKm2Hfcuiu6NAdkbmjgMevy7ZeeDmjjz/1kiAIV1fXnJwcqvqtD5FI5OXlBQAcDofP55eVGXF6PISQ8VB1eJIkDZUpAyFKYmLiyZMnL168+OLFi/z8fKlU6ujo6OfnFxYWNnDgwP79+1tCJtT9+/fHxMQwGIw9e/b069fP3OGYwqZNm/bs2cPlco8dO9axY0dzh4OQceENb14KhWLFihUA4OTkNGPGDNOctAn+YdcZVuCrXHha+PvVLHNH8ca5JwX+zrbDOrhRL6mk9CKRiCRJzTtqplAoiouLhUIhANjb20ulUrlcboBwEULmkJGRAQBYh0cGceXKlYULF166dKnaepFIJBKJbt68+eOPP/r4+CxcuHDy5MlmrMY/ePDgk08+AYDY2NioqChzhWFKFy5cmDdvHovF2rdvX8+ePc0dDkLGhTe82SkUimXLlgFAYGCgaSrwTfAPuz6wAv/GnRfiLede6FU5NrTfrmb5OnI7+Quol1RS+vx8fbv3i8ViOzs7NpsNAEKhMD8/X8+HAgghM8I6PDKIDRs2fP3113Q/Lw6H07lzZw8PD3t7+/z8/PT09MePHwNAZmbm1KlTnz59umnTJnOFmpSUNGfOnODg4LFjx5orBhN79OjRwoUL33nnncGDB5s7FoSMDm/4JqjR/2EfM2aMUqk01K81rMADADwTSWJOpylVllWPVZHk+jPpaz8I9nXiUmt4PJ5AINB/EimRSOTt7U0QBIvF4vP5dHI7hJA1wjo80tPy5cuXLFlCLbds2fLbb78dOXKkra2t+jbZ2dl//vnnunXrcnJyzPtfIzo62oxnN4vPP//c3CEgZDp4wzdBjf4P+549ewx4NExiByKxbFV8WqVcZe5AalEuU644kSJWS0ovFAqr/ajSgUqlolNY8/l8g2TIQwiZ0YsXLzCnHdLNqVOnli5dSi2PHDkyKSlp3LhxNf/ReHl5zZo1Kz09/auvviIIwtRRIoQQQggAsAJfWqlYdux5cbnljgMXiWXrTqer9w5wcXGhOsDro6ysTCaTUctCoRB/jSFk1UiSzMjIwPnhUUOpVKqZM2eqVCoACAsL+/PPPzVPXMrlcjdt2rR8+XIN2xw6dGjIkCG+vr42Njbu7u6RkZFHjx6tdctqGexJkty3b19kZKS/v7+NjQ1BECkpKfTGN2/eXL58+YABA/z9/Xk8HpfL9fT07Nu3b0xMjIY7v2aSfO3DU5eYmDhjxozQ0FBqXhhPT89+/fp9//335eXlFnVebehWkppVu165XL5jx47w8HBPT08ul+vn5xcdHX316lXNB5HJZNu3b4+MjPT19eVyuUKhMCQkZNq0aTdv3tQmgPnz54eEhPD5fEdHx/bt2y9ZsuT169cWGHODbvuGHr9FixbUwe/du6ch7IsXL9Y1eYR1fdE0uHLlCqGdH3/80RiFoFKpdu/e3a9fPy8vL1tb2+Dg4M8///zly5fqu9y7d2/SpEmtWrXi8XjOzs79+vU7cuSIkUrp9u3b06ZN69Chg4ODA5vNdnZ2Dg4O7t279+LFiy9dukSPn0pJSSEIgn6Gm5qaWq24unbtWtclQ8M/dx2K2kpvcm2y0Gv/yRJNefyzTKn69kjK49dWkIl9QFuX/+vlR79UKBQikUjPpPQMBoPqSA8A5eXlJSUl+kaJGs7T0xMASJK8c+eOuWNBVo8giBYtWggEAnMH0lSkpqaa/qEJn88PDg421NEOHjxIpwu6d+9eu3btGnqEnJwc6u9Y586dL168OGHChIMHD9bcbNKkSXFxcdUeFqvve+bMmbFjx545c0Z9g2fPnrVs2RIABg4ceOrUqbpiEAqFe/bsGTRokGHDo5SUlHz22We17gUAnp6e+/bte++99yzkvPXSuSQ1U7/eEydOjBgx4tq1a9W2IQhi1qxZ69evr/UIt2/fHj16dFpaWs23CIKYOHFibGxsXR0GT5w4ER0dXfPL6OLi8scff9y6dWvBggUAsG3btv/7v/8ze8za3/Y6HH/p0qVU7rG5c+fGxMTUGjYATJ48efv27QCwefPmL7/8kl5vdV80Da5cudKjRw9tttyyZcsXX3xBvzRIISQkJIwZM+b06dPVthEIBGfOnKEmSFuyZMmKFStqVsRmzZq1YcOGWs+uWymRJDl79uzNmzdrqPTdv3+/bdu2AJCSkkLdfnUJCwu7fv06tazn565bUVvpTc5isZRKpbe3d2ZmZs29GvrJNt0KPAmw4Uz6ledF5g5EW5N7+g5u50q/lEqlubm5en58dnZ29LjZwsJCqVSqV4io4bACjwyLwWC0bNmSz+ebO5AmoRFU4KOjo6mBeb179z5//rwOR1D/TdO8efMDBw7w+fyIiIiAgIDy8vKEhISnT59SW/73v/+tNrSV3rdTp04eHh7x8fFsNrt79+6BgYESiSQxMZGe/7lLly63b992cXHp2rVr69atHR0d5XJ5WlraqVOnRCIRALBYrEuXLr377rsGDA8AioqKevTo8fDhQwDgcrn9+/dv164dj8fLzs4+efJkamoqAHA4nAsXLlQ7tbnOWy+dS1Iz+no7dOggEAguXbrk6uoaFRUVGBhYXFx86tSpW7duUVt+/fXXa9asqbb7rVu3wsPDqalt7e3thw4d2qpVK4lEcuHCBbqqEBERcfLkSQajetfRixcvRkREUJ0Kvby8PvjgA39//8LCwhMnTiQnJ9vb248aNWrnzp1QdwXexDFredvrdvzU1NQWLVoAgLe398uXL2sWFwBIpVIPD4/i4mIWi5WVleXm5ka/ZXVfNA0KCwtrzqlBy83N/eKLL6iZmH799dcJEyYYsBA6derk4+Nz9OhRZ2fn/v37e3t7i0Si48ePUyPdnJ2d09LStmzZsmjRIhaLFR4e3rZtW4VCce7cOaoEAODgwYMjR440VClt3Lhx9uzZAEAQRO/evd99910XFxeFQpGXl3f//v3Lly9LJBK6Al9RUZGYmCiTyfr37w8AXl5e1QZvCwSCTp06Vbtk3T533YraSm9yDRV4HT7ZpluB35v4et8tTX2rLA2DIBYNDqST0gOARCIpKCjQ87Bubm5cLhcAlEplfn4+1ZESmQxW4JHBMZnMoKAgzR2hkUE0ggq8j49PVlYWAKxatYpqpWwo+jcNg8FQqVTDhw/fvn07/WhYpVLNnTt348aNAODl5fXy5Uv1+eeq7durV6/ff//dz+9NdzOSJFUqFbX9ggUL+vTpEx4eXm36OplMtmTJkrVr1wJAaGhocnKyAcMDgGHDhlFdIocPHx4XF+fqWvUYXalUrlmzZtGiRQDg5+f3/Plz9bZQc523XjqXpGb09VIGDRq0d+9eBwcHes22bdumTZtGkiSDwbh8+XK3bt3otyorK0NDQ58/fw4A3bp1O3DggPqh9u/fHx0dTdXP16xZ8/XXX6uft7y8vG3btunp6QAwevTonTt32tnZUW+RJLl+/fp58+apx1BrBd7EMWtz28vlcp2P361bN6orwd9//92nTx+o4cCBA6NGjQKAwYMHHz9+XP0tq/ui6UYmk4WHh1PjIwYNGnTs2DH1SqChCiE6Onrr1q329vbUu/n5+eHh4Q8ePACAMWPGHDhwICAg4PDhw23atKFLaebMmT/88AMAdOzYsebPQt1KiSRJHx+f7OxsNpt9+vTp8PDwaoeVSqUHDhwIDw/38vKiV1ZWVlK96AMDA9XHdGi+5IZ+7joXtTXe5Boq8Dp8sk20An/5edHGM+lWd+V8G2ZMVCsvoQ29pqioSP9swD4+PtRfroqKChxDa2JYgUfGwGKxgoODqWdzyHisvQIvFovp6srp06cjIiJ0OIh6Lahr166XL19msd6a4EapVLZu3Zqqily5cqV79+617hsUFJSUlKRbltbRo0fv378fAK5fv071TTVIeOfPn3///fcBIDw8/OzZs9V+jVGmTJkSFxcHADt37qQmMTbvefWkoSQ1U7/egICABw8e1Pwo586dS/VFHzhwYHx8PL1+x44dkyZNAgBPT89Hjx4JhcJqO8bFxU2ZMgUAHB0dMzMz1Z9O0m+1a9fu9u3bNTMETZ06NTY2llrWUIE3Zcza3Pb6HD82Nnbq1KkAMGHChF9//RVqoGsLf/7555gxY2puUBcL/KLpZuLEib/99hsAtGnT5tq1aw0ad6ZlIfTq1evcuXPVGocTEhL69u1LLfP5/OTk5ICAAPUNpFKpv78/1Q6ckZHh7+9Pv6VzKYlEIg8PD6hxD2vW0Ao8NPxzr5eGora6mxzqrsDr9sk20SR2d1+Kra72DgBlUuXKE6kSadXQd0dHR/2T0tNzy9va2up/NISQ2SkUiufPn9OJKhGqlXofLvUehjpbtWpVtR80AMBkMj/44ANq+e7du3Xt++233+r8D4ju/qqhx6wO4W3dupVaWLlyZa0/qgCAbuA9duyYpZ1XB1qWpGYLFiyo9aNctGgR9VTx9OnTVBWFQlWlAOCbb76pWVMFgMmTJ1ODcouKiqrliNq9eze1sGTJklrz+y5durRm4Zs3ZnV13fb6HH/MmDFUG93Bgwdr5r4qKCg4efIkAAgEgqFDh9YVWK0s/IumpXXr1lHF6+zsfPTo0YZmjdGyEL777ruaXbvDw8PpAW6ffvpptdo7ANjY2FAd1wEgKSlJ/S2dS4lOmGXs6T/1+ftfKw1FbXU3uQa6fbJNtAI/vY//R2Ge1ph4Pau4slpSemdnZz2T0ldWVtJ3v0AgqOvuQQhZEZlMlpKSomeqS9S4icVieln/vAl8Pr9nz561vtWqVStqITc3t9YNGAxGZGSklicSiUR37ty5ePHi3/+iRgEAAD0EUf/wSJKkkgIIBAINw24DAwOpXgx1/Vwz13m1oVtJ1mv48OG1rndwcKAamlQqFT2KWy6X0wnV6XyK1RAEQb915coVej29L4vFGjx4cK37uru7q3d9N3vM6uq67fU8vqOjI1UaZWVlNVOa//XXX9TA71GjRml+ZGZdXzQtnThxYv78+QDAZrMPHDgQGBioeXvdCsHe3r7WfHsMBqN58+bU8sCBA2vdlw4pJyeHXqlPKXl6elJdsq9cubJq1arKysq6dteHPn//KQ0qauu6yTXQ+ZOt/6lko0QAjO7iGeDK23gmo1xmZT9wk16Jf72a9dl7b+YhYDAYrq6uOTk5+gxfz8/PpzrSMxgMBwcHnFAaoUagoqKCSidba4oXhNSbnqhcWfrw8/Or6/kvfaK6zuLn50ePFK3Lo0ePNm/efOTIEQ0/jDSMaGhoeJmZmVQPBbFYXGvS7GrovmwWcl4N9CxJzby8vFxcXOp6NzQ0lOrES/84fvnyJVWj8PDwoDr61opOmkV1T622b1BQkIaf6aGhoZob00wZs7q6bnv9jz9+/PhDhw4BwK5du8aOHav+1q5du6iFjz/+uNbDWukXTRsPHz4cO3Ys9Wt5y5YtvXv3rmtLPQvB19e3rn+79Ceu3j2+1g0kEgm9Up9SIghi3rx5c+fOBYCFCxeuXbu2X79+PXr06N69e8eOHQ3VaKfz33+di9qKbnINdP5km2gFntLF32H1yKCVJ1JzS62so+mx5FxvIXdA2zf/b1gslqurq55J6XNzc6n/EzY2NjweT585ZhFCFqKsrCwjI6N58+ba/GNATQ2dfQcA8vLy9DyahhoUffvV9aC51k7C6n788ceZM2cqFArNm2loXGpoeA3NEVtRUWFR562L/iWpmfpNVRNdTy4qKqq2oKEKrf6uegMDva+WJ62LKWNWV9dtr//xBw0a5OTkVFhYeObMGZFI5O7uTq1PSUmh+hH4+/vX2oRovV+0euXn50dGRlLdyKdPn05lEKiVaQqhrm2MUUqzZ88uKytbvXq1TCYTi8UHDx6kpisTCARDhgyZOnWqDhNSVqPb3399itqKbnINdP5km3QFHgD8nW03jG619lT6gyzjjgwxuJ8vv/J2tGnn/eZBnY2NjaOjoz4t5zKZrKysjOpFKRAIZDJZvTc3QsjyFRUVsdlsX19fcweCLI5AIPDy8srOzgaA27dv9+vXz1yRaG4FSkhImD59OgAwGIzx48cPHz48JCTE3d2dx+NRO96/fz80NNSwIdH/AVu0aPHzzz/Xu72hnpEZ9bxmKUl1GpoZtLwQHcpZz2zNxou53sZPnY/P4XDGjBmzbds2pVL5559/0pNg0ykDoqOja+7ViL9ocrk8KiqKmq2gX79+mzZtqmtLs39HaqVnKREEsXTp0smTJ+/atevMmTOJiYlUK51YLN67d+/evXsnTJiwfft2bbJFGJCeRW1FN7kGOn+yTb0CDwD2XNayoS12XMmMv69v+4MpKVXk2lPp66KCPR3eJKXn8/lyuVyfHBWFhYW2trZMJpMgCAcHB/3nqEMIWYLc3FwbGxuDZClDjUzv3r337t0LAGfOnKGGhlogegruX375Zfz48TU3MMZcAHSrbFFRkYauttZ1XhOUpOZfDnQzg6OjI7Xg5ORELWjuGk2/S++ovqzlSetiypi1YZDjjx8/ftu2bQCwa9eumnWbWrsWN+Iv2rRp0y5evAgAQUFB+/bt0/DoxCyFUC+DlJK3t/f8+fPnz5+vUCiSkpLOnTu3b9++27dvA8Bvv/3m6+u7fPlyQwWsDf2L2lpucg10/mRxYCQAAJNB/Ken7+e9/ZgMa+plWlapWHkiVX0Mv/5J6ekkqxwOh55MFSFk7V69eoWTRKKaRo4cSS2cP3/+/v375g2mViRJUgOY3dzc6hrQ+PDhQ4Of18fHh/onWFBQYIzjm/68pinJ7OxsDdVOempleipEX19fKs3769ev1dO8V0OnbgoKCqJX+vn5Ufs+e/ZMQ8/qeue0N2XM2jDI8bt27Uqlqb99+/bjx48B4OrVq6mpqQDwzjvv1JyKshF/0TZv3ky1bQqFwmPHjmkYsGOuQqiXYUuJxWJ16dJl3rx5t27domZJBICffvrJlDOLG6SoreUm10DnTxYr8FUiQlwWDwnk21hTDvbMosr1p9NVpMGS0isUipKSEmrZ3t7exN1pEELGk56erp4UByEAGDFiBP0rZ/LkyVqOnFJPj2xspaWl1ISIzs7OdfWePXDggMHPy2az6fYQagJe0zDeeU1WkocPH651fUlJyblz5wCAIIiuXbtSK9ls9jvvvKP57CRJ0m+pT63MZrO7dOkMKGvzAAAgAElEQVQCAAqF4sSJE7XuKxKJrl69ajkxa8NQx4+OjqYWqDZJumWy1obHxvpFO3369Jw5cwCAxWLt27dP88MUcxVCvYxXSrNmzaLSm+fl5an3VaEmaQO1WegMy1BFbRU3uQY6f7JYgX9LB1/BulGtfBy55g6kAe68FO+6lk2/ZDAYLi4u+iSdLikpoX7DEQQhFAox9xVCjYNKpUpNTcXJ4ZE6BoOxadMm6u98YmLihx9+qDlHVGVl5axZsxYvXmyqAMHOzo7q75qSklLrGLFjx44lJCQY49TUUEkAiI2NvXbtmuaNqVmLLPm8JivJ1atX13oXrVy5ksoL1b9/fzrjFKhNvLx69Wr1qQ1pO3fufPbsGQA4OTlVm9WZbkZbvnx5rUWxdOlSbR5LmTJmbRjk+B9//DH11d6zZ49UKt23bx8AsNnsDz/8sObGjfKL9uTJkzFjxlBV0E2bNtWb5sOMhVAvI5USSZJ0s596H14Gg0HlwzfScFpDFbW13OQa6PbJYgW+Ok8Hm3Wjgt9p5mDuQBrg0F3R2UdVvb/YbHa9OVc1o6dVYLPZ+k8OjBCyEHK5PDU1VZ8pJ1HjM3DgwGXLllHLBw8e7NChw969e2tWZrKzszdu3BgQELBp0yZT9rRkMplUy6dcLp8yZUq1J1BHjhz56KOPjHTq/v37DxkyBABkMtmAAQP++OOPmhculUqPHDkSHh5OzTRmyec1WUmmpaVFRUXRvfko27ZtozrrEgSxcOFC9bfGjRtH9YPNysoaMmRItU7jBw8enDZtGrU8b948Ho+n/m50dDQ1Hde9e/eio6PVOxmRJLlu3brY2FhLi1kbBjl+8+bNqcb5Fy9ezJ8/n6qJDRgwoNafiI3vi1ZUVDR06FDqM50yZcoXX3xR7y5mLIR66VxK58+fHzFiREJCQs22dJIkV65cSY0f6dy5c7UbiZrSvLS09ObNmwa/HEMVtbXc5Bro9sliB+la2LKZCwYF7L6e/b87dQ49sjSxF195CbkhXm8q21wu19HRkZ6JpKEUCkVhYSGVRoXP51dWVhqwbQEhZEbl5eXp6emBgYHmDgRZkMWLF9va2s6fP1+pVD579mzcuHE2NjadO3f29PS0s7MrKChIT09/9OgRvX29s74Z1tdff021Mf7xxx/Xrl0bNmyYr69vUVFRQkICNV3QggULVq9ebYxT7969u3fv3klJSWKx+KOPPlq0aFGfPn2oSZ4LCgoePHiQmJhINZDSKZQs+bwmKMkOHToIBIL4+PigoKCoqKiAgICSkpKTJ0/eunWL2mD27NnV5qzicrl79+7t3bu3RCK5fPlyUFDQ0KFDg4ODy8vLL1y4QDdJRUREUHNZq+PxeL/88kv//v3lcvm+ffuuXLnywQcfNGvWrKCg4MSJE8nJyfb29qNGjdq5c6flxKwNQx3/448/vnLlCgB8//331JpauxZTGtkXbcmSJc+fPwcAd3f3Pn361DVKAgDat2/fvHlzatmMhVAv3UpJqVQePnz48OHDLi4u3bp1CwkJcXZ2lslk2dnZx48fz8jIAAAGg0Fnd6NFRkZSVffBgwePGzfO39+fGlfr4eERFRWl/+UYqqit5SbXQIdPFivwtWMQxPh3vZs52/54/qVMYQWtVUoVufZk2rpRwe6CN0np7e3t5XJ5WVmZbgekppSjxsA4Ojrm5eWZsskFIWQ8xcXF2dnZXl5e5g4EWZA5c+aEhYUtXLjw8uXLACCVSmsdOezv779kyZJPPvnElLFFRkauWLFi8eLFJElmZGTQv9IAgMPhrF+/Pjw83Eg/uRwcHP7555+vvvpq586dSqUyLS0tLS2t5mYuLi6enp6Wf14TlCSTyfzrr7+GDx+emJi4detW9bcIgvjyyy9jYmJq7tWlS5cLFy6MHj06PT1dLBbTA1lpEydOjI2NrXV4YHh4+IEDB8aPH19SUpKdnb1lyxb6LScnpz///JPKs21RMWvDIMcfPXr0jBkzpFIp9RNOKBRGRkbWtXEj+6LRfaRFItHo0aM1bLllyxa6fd6MhVAv3UqJzmaVn59/9OjRo0ePVtveycnp559/7tu3b7X1X3755d69e588eZKXl7d582Z6fVhYmEEq8IYqamu5yTXQ4ZPFLvRV/n4B/2S9taZnkNPyYS0debrnhDMlcaVi9cm0SnnV4wZHR0cqkalucnNzqS8Dk8mkRsIghBqH169f69xDBzVWPXr0uHTp0rVr15YsWdKrV69mzZrx+Xw2m+3m5vbOO+9Mnz791KlTaWlpn376qelzoyxcuPCff/4ZO3asj48Ph8MRCoUhISEzZ85MSkqiBxAaCY/Hi4uLe/r06eLFi3v06OHp6cnhcLhcrqenZ48ePb766qv4+Pjs7OywsDCrOK8JStLDw+PSpUuxsbE9e/Z0d3fncDg+Pj5jx469dOkSnXChpi5dujx58iQuLm7w4MHe3t4cDkcgELRq1Wrq1Kk3btz45ZdfbGxs6jrj0KFDHz16NHfu3NatW/N4PIFA0LZt2wULFiQnJ9c77NlcMWtD/+NXq8yMGjVK8y5N8ItWkxkLoV46lFLv3r3T0tK2bdsWHR3dvn17JycnFotlY2Pj5eUVERGxadOmlJQUejoSdQKBIDExccWKFd26daP2MvjlGKSoregm16ChnyyBzaqUhwXw/W1QkdDPH0YFg/p0cgUS+er41JTccvNF1wBhAcL5AwLo/zUqlSonJ0fLxMI12dnZ0VMUFhYWSqVSgwSJaNSzNJIk79y5Y+5YUNPCYDBatWql58STTVxqaqrpJ+fj8/k1Z8dByLxycnKof2edO3eme55bOGuMGSGEAFvgKXnl8FMyqEgAgLMv4Ic7UK5W4XW2Y68aGdQryMlc4TVIYlrx3htvJaV3dXXVuQeXRCKhK+0ODg76JLdHCFkUKim9zk/3EEIIIYSQ6WF9DGRK2JYM5Wo52h7kw4pr8FptvmQOk/FVv2bj3/W2iinVDtzKufisai5HPZPSi0QiuiO9QCAwQHwIIcsglUrT09PNHQVCCCGEENIWVuDh90fwssYUm7nlsDoRHqrNfUgAjOzkPrd/AJdt6YVGAvz33MtnoqonEFwuV5+kwdQMEwBga2urz6B6hJClEYvF2dnZ9W+HEEIIIYQsgKXXRY3t/Eu4Xsdv13I5fH8b/n7x1spugcI1HwS72nNMEJs+ZErV6vi0grKqfgUCgUDnGd0rKiroOYGxIz1Cjczr16+rzX6MEEIIIYQsU5OuiaUVw19PNW2gIuHPJ/DbQ1CfSK6Zs+2G0a3oGdctVlG5fGV8arWk9DonRM3Ly1OpVADAYDAcHBwMEyJCyDJkZGRgikqEEEIIIcvXdCvw5XKIuwfaTPF+ORPW3QSxrGqNgMtaOrRl39bOxgvPINLyyr9PyKCnGSAIwtXVVed5IHJzc6kFLpfL4/EMESBCyCIoFIq0tDSclAQhhBBCyMI10Qo8CbD9PuRXaLt9ajGsvA6vSqvWsJnEF+/7f97bj8mw6Lx211KL9918Tb/UJym9TCaTSN6MqxcIBEwm0zAhIoQsQHl5eWZmprmjQAhZJQ8PD5IkSZK0ovnYrDFmhBCCJluBP50O9/IatktBBaxJhDuit1ZGhLgsGhxoZ2PRVdk/b7y+/LyIfslms+mp3RuqoKBAqVQCAEEQ+mTFQwhZoNzc3KKiovq3QwghhBBCZtIUK/CpxfC/57rsKFXCtiQ4ngrq3Uw7+gnWRbXycbTc3OwkwJZzL57nltNrbG1tda5+i0RvnmFwOBw7OzsDxIcQshgvXrzAwfAINRGFhYXNmzcnCMLZ2fnhw4fmDgchhJBWmlwFvkIBP98Dla4jPUmAwynwUzLIlFUrvYQ2MVHBXZpZbmo3mUK1Oj61QPJWUnrdqt8KhUIsfjPtnr29vc4j6hFCFkipVOJgeISaAqVS+eGHH2ZkZNjZ2cXHx4eEhJg7IoQQQlppchX43x82YOh7XW7lwNobUFRZtYbHYX4zKGBkJ3d9D200hRL5qhOpMrWsfU5OTrolpS8uLlYoFIAd6RFqjMrLy3FmeGT5cnJyCIIgCKJLly5WdF4Wi0UQhI+Pj6He0tk333xz9uxZDodz6NChsLAwAx6ZYoyYEUIIQVOrwF/Jgps5hjnUCzGsuA5pxVVrGAQx/l3vaeF+LKaFprVLzSvfeuEl/ZIgCBcXF91y0dEZ6dlsts7TyyOELFNOTk5paWn92yGEzEqhUCxdunTp0qU//PBDg3bcv39/TEwMg8HYs2dPv379jBQeQgghY2hCFXhROfzx2JAHLJFCzE24+nZLVb82LsuHtRTy2IY8k+FceFp48E7VMwwmk+nq6koQDX7ioFAoiovfPL2wt7dnsy30ehFCuklPT6c62iCELJZCoVi2bNmyZcsaVIF/8ODBJ598AgCxsbFRUVFGiw4hhJBRNJUBzCoSdtwDqbL+LRtEoYKd9+GlGEYHAz2dXGtP/oZRrVbFp6bmlWvc2zx2X8/2cbQNa/5mxD6Hw3F2ds7Pz2/occRiMY/H43A4ACAUCvPz83HcLEKNhlwuf/HiRWBgoLkDQahRGTNmjFKpbOhcMLrtVZekpKQ5c+YEBwePHTvWIAeslWFjRgghRGsqFfjjqZBWYqyD//0CROXwn1Cw/bc4nfnslSOCvv8745p6J3vLQJKw6Wz6mg+CmznbUmt4PJ6Dg0NJSYMLKDc319vbmyAIFotlb29PJ7dDCDUCxcXFBQUF+PsbIQPas2ePyfaqS3R0tAGPVhfDxowQQojWJLrQp5XA8TTjnuJ+Hqy6DmoztQGXzZg3MGD8u94N759udJVy1coTqSUVVf1jHRwceDxeQ4+jUqkKCwupZTs7O6o1HiHUaLx69Uomk5k7CoQQQggh9Ebjr8DLVfDrA93njdPeawmsvA6PCqrWEAAjO7nPiWhuw7K4cs4rla05mSZXVpWLs7OzDjVwiURCzxotFAp1GE6PELJYSqUyIyPD3FEgo7t58+by5csHDBjg7+/P4/G4XK6np2ffvn1jYmLodCcNVS1bO0mS+/bti4yM9Pf3t7GxIQgiJSVFffvExMQZM2aEhoZS/4w8PT379ev3/fffl5drOxjt0KFDQ4YM8fX1tbGxcXd3j4yMPHr0qLGvWi6X79ixIzw83NPTk8vl+vn5RUdHX716ta7tdcvNXnOvlJQUgiBsbd/0pEtNTSXe1rVrV4Nf7+3bt2fPnt25c2c3Nzc2my0QCNq1a/fJJ5/s37+/5pM+zVdqjFsOIYSaCKLRj1v+6wmcfWG60zEIGNESBjZ/a2V6fsWq+NS8UotryHq/lfOMPv70S6VSmZOTo1Q2OFWAr68vVXUvLy/XoSt+U+bp6QkAJEneuXPH3LEgVDtfX183NzdzR2GJUlNTTV/Z4PP5wcHBBjzgwIEDT506Vde7QqFwz549gwYNauhhc3JyqL9vnTt3PnPmzNixY8+cOaO+wbNnz1q2bAkAJSUln3322cGDB2s9jqen5759+9577z0Nx7948eKECRNqPcKkSZPi4uJqPlzW+arVz3vixIkRI0Zcu3at2jYEQcyaNWv9+vU1d2exWEql0tvbOzMzU5+3UlJSqNKrS1hY2PXr1+mXen7KxcXFkydPPnDgQF0b/Oc///npp5+0vBwj3XIIIdRENPIx8M+L4O+X9W9mQCoSDj6DvHIY1wbo6eSau9huGNVq7am0h9llJo2mPueeFDRzsR3a/s1PcyopvUgkauhjnfz8fFdXVwDg8XhSqbSystLwsSKEzCQrK8vBwcHGxsbcgSCjyMvLAwAXF5euXbu2bt3a0dFRLpenpaWdOnVKJBIVFxcPGzbs0qVL7777rm7HJ0ny448/PnPmDJvN7t69e2BgoEQiSUxMpP7RFBUV9ejR4+HDhwDA5XL79+/frl07Ho+XnZ198uTJ1NTU169f9+nT58KFCxoCmDhx4sGDB/l8fkREREBAQHl5eUJCwtOnTwFg+/btHTt2/Pzzzw1+1UqlcvTo0deuXXN1dY2KigoMDCwuLj516tStW7dIktywYQOLxVqzZo1uhVYvb2/v8+fPy2Sy/v37A4CXl1e1MecCgUD9pT7Xm5+f/95771HlCQAdO3bs2bOnm5tbZWVlSkrK5cuXMzMzG/To39i3HEIINW6NuQVeqoSlV8FcmeCDnWBqe+Cr9UmXK8ltF16ee1JQ905mQBCwcFBgl2YO9Jry8nIdktK7urpSfflUKlVeXp5KpTJklI0XtsAjq2DwVt/GoXG0wC9YsKBPnz7h4eFMJlN9vUwmW7Jkydq1awEgNDQ0OTm5QYelW6oZDIZKperVq9fvv//u5+dHvUuSpEqlYjKZw4YNozq6Dx8+PC4ujnoWTFEqlWvWrFm0aBEA+Pn5PX/+XH2cV7XjDx8+fPv27XTORZVKNXfu3I0bNwKAl5fXy5cvq12dzldNn5cyaNCgvXv3OjhU/Q/dtm3btGnTSJJkMBiXL1/u1q2b+u6GaoGnVFZWUv95AwMDqw1JqEafT7lv374JCQkA4O7uvmfPnj59+qi/S5Lk5cuX09PTJ0yYoOXlGOmWQwihJqIxV+D/fAJ/m7DzfE1OXJjWEfzfeggOx+/l7rySpbKkYrdlM9dGBfk52dJriouLdUgp7+Pjw2AwAKCysrKoqMiQITZeWIFH1gI70tfUOCrwmo0ePXr//v0AcP369bCwMO13VK/oBgUFJSUl0QO2aefPn3///fcBIDw8/OzZs9Wqc5QpU6bExcUBwM6dO6nZy2sev2vXrpcvX2ax3upUqFQqW7du/fz5cwC4cuVK9+7dtQ9ew1WrnzcgIODBgwc1r2vu3LlU//mBAwfGx8erv2WuCrxmGq73xIkTQ4YMAQA7O7tbt261atVKy2NquBydg0EIIQSNOIldWgmcM23n+ZoKKyHmBtwRvbVySKjboiGBdja1/Ewxlwq5cuWJVHFlVVJ6oVBY8xdJvahOcQDA5XJ12B0hZMmysrLojJWo6aCbVS9duqTzQb799tta/yls3bqVWli5cmWttXcAmDdvHrVw7Nixuo6/atWqarV3AGAymR988AG1fPfu3QYFrOVVL1iwoNbrWrRoEZfLBYDTp0+LRKKaG1gaDde7bds2amHOnDna196NFAxCCCForGPgFabKPF8vqRK2JcPwFjAoAOgUOp38BOuiWq2KT80sspSx4iKxbM3JtO+GtmT9O3DfxcUlJydHLpdrfxCpVCqRSOzs7ADAwcFBJpPpkA8PIWSZVCrVixcvgoKCzB0IMiKRSJSVlVVaWkr/8c/KyqIW6CHQDcVgMCIjI2uuJ0ny/PnzACAQCDSMdg4MDHRwcCgpKamrEs7n83v27FnrW3SFMzc3V0OEOl/18OHDa13v4ODw/vvvx8fHq1Sq69evDxs2TMNBTE/761UqlXQteuLEieYNBiGEEKVxVuCPp4HlZIsjSTj0HLLKYGIIcP5tYPAS2qwZGRRzOv1eZqlZo6vyKLss9uLLL95/k5SeIAgqoV2DKuEFBQVcLpfJZBIE4eDgQM8SjxBqBEpLSwsKCuhhxqjRePTo0ebNm48cOaKhoqvzYAE/Pz97e/ua6zMzMwsKCgBALBZrMwVpXclZ/Pz86mq9pxO5lZXV8ptAz6v28vJycXGp693Q0FCq87zl1EJ1uN5Xr16VlpYCgKura7NmzcwbDEIIIUojrMDnSOBUurmDqOHGa3hdBtM7gRP3zRo+l/VtZIs9idn/u2Mp/ev+flwQ4Mob1O5NDiEWi+Xi4pKbm9ugRAl5eXkeHh4AYGNjw+PxtJ/CFyFk+TIzMwUCAZvNNncgyGB+/PHHmTNnKhQKzZvpPL2IUCisdT1Ve9deRUVFres1jNiinwvUzKuq/1VrfpJF1+0tJCOMbtdLf0aGzX9h7FsOIYQat8ZWgScBdj8ChUVmQH9VCiuvw7SOEPBvtlomgxj/rreHg03cpVcKpQX0+AfYfjnTQ2DT6d/MezY2Nk5OTg36mSWTycRiMdXuIRAIZDJZvf+kEULWQqFQZGZmNm/e3NyBIMNISEiYPn06ADAYjPHjxw8fPjwkJMTd3Z3H41HN2vfv3w8NDdXnFHU1j9P/Glq0aPHzzz/XexxtWum1ZIKrtqgMwfpfr3UVPkIINW6NrQJ/JROeWHCv7RIprLsBE9pC16o5aCCijYuvI3fNybSSCvNXdFUkufFsekxUKy/hmzmf7ezsZDIZ1YlOS8XFxXZ2dlRHeqFQqMOkdAghi1VYWOjs7FxtlmlkpeiJyn/55Zfx48fX3MB43ZjpFuyioqLevXsb6Sy1MshVa360TY8gc3R0bHiABqbz9dKfkQFT8ZnxlkMIocahUVXgS2Vw4Jm5g6iPXAXb70FWKYxsCfQT7dae/A2jW62OT0utMW19mSijMP1eUfp9cXaKtLSgUlxIkkoOT2DvEejW5l3f/zfYxt5Jn3heJ59/deNE8cvH0tJCti2f7+bn1bHvMubYjR+1p1PlOzo6KhQKqvuiUqlMTU29d+/e/fv379+//+jRI2r9mDFjYmJi6MOKRCIvLy8AYLPZfD6/rKxMLBZv3br1+PHjmZmZXC63Q4cOU6ZMCQ8Pryuwx48f9+/fX6VSHT9+vEOHDvpcI0LIsF69etW6dWtq2khkvUiSpFKUubm5ffzxx7Vu8/DhQyOd3cfHx87OTiKRFBQUPHz4MCQkxEgnqsZQV52dnZ2fn1/XMHh6DnNTzvlXK32u19fXVyAQiMXivLy8jIwM/YfBm/eWQwihxqFRVeD3PwVJA5Kmm9PJdMgshf+0B9t/PwEXPmfliKBNf2ckplU9eyZVyoTlH9TcvbIkv7IkP+9p4tOTP7eLmuvXtZYEv/VSVEpu7VwgevQPvUZaWigtLSxITUq7+BdDvPXH6YOZjDfPGJydnUUikVwunzFjxvHjx+s/uEJRXFxMDX20t7d//fp1ZGQkNR+vQCCQSCSXLl26dOnSokWLPv/885q7q1SqefPmKRSKTz/9FGvvCFmaysrKnJwc6iEdsl6lpaUymQwAnJ2d6+ojfeDAASOdnc1m9+7d+8SJEwAQFxf3/fffG+lE1Rjwqg8fPjxp0qSa60tKSs6dOwcABEF07dpVj2DrweFwqAUN6Wb1uV4mk9mrVy9qAr9ff/116dKlegZs3lsOIYQah8bTfpJSDNeyzR1EQ9zPhxXXIUdStYbLZswfGPDh//Os+T+N5+zt3qa7b9iQFn3HB74/ziO0N4trBwCKSsnd3Utf3Yxv6NlJlfLGz3Op2jvHziHw/egOHy1uHTnN3jMQACR5r35ZPGHD/xLp7RkMhqurK4PBUP+V4ODgEBAQUNcpxGIxPSvMd9999/z5c4FA8Oeffz558uTp06djxowBgFWrVt27d6/mvr/99tvt27c9PDzmz5/f0EtDCJlATk4OTgtv7aixTgCQkpJS6zipY8eOJSQkGC8Aaiw0AMTGxl67dk3zxg2a1lQDA1716tWra02tt3LlSioBW//+/d3d3fWLVxMGg0Fl+NfQn1/P66Ufsq9fv/7Jkyd6Bmz2Ww4hhBqBRlKBV5Gw5xFYUMYY7YgksCbxrUH7BMCH73jOjmhuw2IAAEEwuny6ZuCahH7Ljnb9/IdOHy8LGf5l25Gzwv6zof/KU/7d3sxA++DAepWyYb9sMq78L+9pIgDw3fzDF/zZduRM/27Dg/p/Gr7gD58uAwBAWlq46buvTz+sGr7OYrFcXV3bt28/derUrVu3Xr58+d69ezNnztR0gSIRSZIlJSV//fUXAMycOZOarZfH48XExPj4+KhUql27dtXcixojt2rVKj6f36DrQgiZBkmSr169MncUSC9MJpNqH5bL5VOmTKGaRmlHjhz56KOPjBpA//79hwwZAgAymWzAgAF//PFHzdxvUqn0yJEj4eHh1Kxs+jPgVaelpUVFRZWUlKiv3LZt2/r16wGAIIiFCxcaJGYNqLnuS0tLb968WesGel7vgAEDIiIiAEAikYSHh9esXZMkefHixd9++02baM1+yyGEUCPQSLrQn38JryxlPvWGKZPDplswtjX09q1a+V5LRy+hzeqTaXmlMu9O/WrdkWXDaz92YUHq3TLRC5mkpCj9vnOLTlqelFSpnp56k/K308fLuMKq6WEIBrPDR4sLUu9WFIly7l9au+u01/Sh7bzfTOFrY2OzcOFC7Wd3V6lURUVF9+/fp7INDxo0iH6LzWaHh4fv2rWLHihIW7hwYWlp6YABAwYMGKDliRBCpldSUlJSUuLg4FD/pshSff3110OHDgWAP/7449q1a8OGDfP19S0qKkpISLh+/ToALFiwYPXq1cYLYPfu3b17905KShKLxR999NGiRYv69Onj6+vLYDAKCgoePHiQmJgoFosB4MsvvzTUSQ1y1R06dBAIBPHx8UFBQVFRUQEBASUlJSdPnrx16xa1wezZs9977z1DxVyXyMhIquo+ePDgcePG+fv7s1gsAPDw8IiKiqK20fN69+zZ071792fPnuXk5PTt27djx469evVyc3OrrKxMSUm5ePFiVlbWZ599NmHCBG0CNvsthxBC1q4xVOBLZXAkxdxB6EFJwu5H8FIM49oA89/e8wGuvJio4NXxac9Ekrp2JAiGg0+rMtELAJCWNiD5fv7zW1JxAQA4BbR3bN6u2rtMDrd5j1GPjv4IAK9unYo51S4mKtjT4U1Sej6fL5fLtU9KX1ZWRmehb9GihUwmoxtYqHllq7VdnD17Nj4+ns/nr1y5UvsrQgiZxatXr+zt7TGbnfWKjIxcsWLF4sWLSZLMyMhQH4jO4XDWr18fHh5u1NqUg4PDP//889VXX+3cuVOpVKalpaWlpdXczMXFxdPTs+Z63RjkqplM5l9//TV8+PDExMStW7eqv0UQxJdffqme2NV4vvzyy7179z558iQvL2/z5s30+rCwMLoCr+f1uqPlBvQAACAASURBVLi4XL9+feLEiUePHgWAu3fv3r17t9o2bDZby4DNfsshhJC1awy/ug49h3Lzz7+mr0uZsP4mlKr1JnPksVeOCAoP1pRkviz3BbVgI3DW/ly5j98MNXQP6V7rBu5te1ALoodXSysVK0+klsuqhr47Ojra2tpqfzq6xp6fn68+9VReXh4AqDffSSSSBQsWAMD8+fMN+FsNIWQkUqk0NzfX3FEgvSxcuPCff/4ZO3asj48Ph8MRCoUhISEzZ85MSkqix6gbFY/Hi4uLe/r06eLFi3v06OHp6cnhcLhcrqenZ48ePb766qv4+Pjs7OywsDADntQgV+3h4XHp0qXY2NiePXu6u7tzOBwfH5+xY8deunRp06ZNBpw7XQOBQJCYmLhixYpu3bo5OTlRze816Xm9jo6OR44cuXr16ueffx4SEiIUCplMpkAgCA0N/eyzzw4fPrxlyxbtYzb7LYcQQlaNqDnezLq8KoXl10Bl3RdRxZUH0zuC19vjvo/fy91xJbPaB0WqVM9O73hyIhYAbIXufZcdZTC17U9xbev03EdXAaDbF1tdW9X2k4gkj89+TymrJBjMIZv+YTDZnfwEi4YEMv79OaJSqXJychQKxdGjR6l/t9WmkVNXWlraoUMHhUKxadOmr776qrCwUCqVKhSK99577+XLl+PGjVu3bh215ZIlS7Zv396hQ4fjx483kTY96jkFSZJ37twxdywI6YLBYLRt21b79rfGJDU11fRzVvP5fLPPTIYQQgghc7H6LvR/Pmk8tXcAyCuH1YkwORRCXatWDgl183LgTl2yUVJaAgAqhay88HXek8TygmwAYHF5ncZ/p33tHQAk/7bb85zraOUmCJ6TZ2lOOqlSludn8d2b3Xkp3nU9e8K73tT7VFJ6kUikzens7e0jIyMPHTq0fPnykJCQ999/PyMjY/HixS9fviQIIjo6mtosOTn5l19+YbFY69atayK1d4QaAZVKlZ2d7e/vb+5AEEIIIYQaP+uuwN8RwdMGDP22DhUK2HIXRraEgc2rVnbyF4gu73qR/tbIQILBcGvTLWT4l/Yedc7lVitZ+ZsR7Bw7YV3b0G/J/9340B2Rl4NNvzYu1Es2m+3i4qLlGb/99tt79+6lpqZGRETw+fzy8nKVSgUAX3/9dfv27QFAqVTOnTtXqVRS3fMadDkIIfPKz893dXXl8XjmDgQhhBBCqJGz4nZOJQkHn5s7COMgSTj4DOKSQW3gObAY1UfT8d383dt05zq4QQMppeXUApPNrWsbJudN1jrFvxsDQOzFVw+zy+iXXC7Xzs5OmzM6OjoePnx4+vTpVB47e3v7Xr16/fbbbzNmzKA2iIuLe/Dgga+v7+zZs6k1R48eHT58eFBQUGBg4MCBA/fu3Wvtwz0QasQyMzPNHQJCCCGEUONnxRX4C6+g7gTtjcGNHFh/E0qkb16mpKSQJKlQqn48/aTXvN0tIyaWF2Tf27f24tqPxNmpOp5DU4adWt5Tqsi1J9NEYim9RvtsdgKBYM6cOcnJyVKptLi4+Ny5c/QscZmZmRs2bACA1atXUwdcsWLF//3f/924cQMA2Gx2cnLynDlzZs2apeW5EEImVlpaWm1GCYQQQgghZHDWWoGvUMAxXSutViStBFZchwxx1Romg5gWEfzN+P7ths/oOec3tq29JD/r6g9TGjSNHNPmTU9XpVxa1zZKWSW1wLJ5q1usuFKx+mRapVyl/enU5efnK5VKAGAwGHT++QULFpSXlw8dOvT9998HgCtXrlBT8sydO/fRo0ePHz+mZpT566+/jhw5ott5EULGlpWVhd1kEEIIIYSMylor8CfToUxW/2aNQFElxNyAG6/fWhkR4rJ8WEufFq2DBnwGANKyorQLf2h/TLatPbUgK6szf7JM8qYxjc2zr/ZWRn7F5r8zqv1Q1z7tHDV7HADY2NjweLyjR48mJCQIBILvvvuOWr9jxw4AoCaVYbFYBEFMmDChR48eALB9+3Ytz4IQMrGKioqCggJzR4EQQggh1JhZZQW+RAp/vzB3ECYkU8LP9+DgM1CvM7fx4sd8ENy+ay/qZd7TG9ofkO/mRy1QeexrQZLlhdkAQDCYPBfvmu9fTyv+48Zb+3K5XC3r8DKZrKzszUB6lUq1ZMkSAFi0aJGb25vB/ImJiQAQGRmpvtewYcMAIDk5ubKyUpuzIIRMLzs7m8pPiRBCCCGEjMEqK/DHUt/K7tYUkAAn0+GHu1ChqFrp4WCzILI1tUzniteGwKsFtVD04mGtG4hfp1Fd6Plufgxm7dM777+Vc+lZVb99BoOhfVL6wsJCqiP9/Pnzc3Nz33nnnXHjxlFvyWQyal5lLy8v9V28vb0BQKFQ5Ofna3kWhJCJyeXy3Nxcc0eBEEIIIdRoWd80crnlcLmpZju+nwdrb8AXHcHl38xxz588ohY4/DonhKvJrc27KQm7ACD30T9B/T+tuYHo4eV/t+xe10FIgB/PvXyXqBpFz+VyhUIhVf2ul0gkSk9P//nnn9ls9n//+1+CqJ4zr9qamhsghCxQTk6Oq6srk8k0dyCm4Onp6erqauKTNpGyRQghhFCtrK8CfyQFlE04TVJmKay4Dp93gCBHUCgU69evp9b3f7+ngsWQKbTqvOrSsouNvZO0tLAgNanoxUNH/7fmXVfKpRmXD1DLPp0jNBxHplQduf9Wa5tAIFAoFHQPeQ0qKysnTZpEkuTXX3/dpUuXgoICuVwOABwOx8HBoaSkJCsrS3176iWLxTL9z2WEkPaUSqVIJKrWg6ax4vF49W+EEEIIIWQ4VtaFPrsMbuSYOwgTuv7TzCcnYqVlReory2Sw/ibsvZoRGRl59epVAOBwOEvnfrFmZJALn0Nvdm9/zOWNn17e+Kno0T/VDkswmMEDJlHLd35fXFmSR79FqpTJe1eUF74GAPe27wnfrtvXJJEpqq1xdHS0sbGp99K2bdv25MmTFi1aLFy4kCAIBwcHuo09LCwMAI4dO6a+/eHDhwGgffv22hwcIWRGIpFIoaj+lwEhhBBCCOnPylrgj6RAk5qlqCwn/eGhzde2zXAO6CD0b2Nj78xgsaWlhYXp935+eoMui40bNwYFBQFATFTw6vjU57nlAFCanVKYlgwAUnEtM8z5v/dBdvK5/Ge3ykQvzq8a49d1KN+9maysKPPWSWpWeRt7p9BR82ruWFGUk3Hlf/TL0pw0auH27duLFi2ilkmS7NChA1UPr1V6evqWLVsAYMWKFVSFnM1m8/n80tJSAPjss8/OnDnz8OHDzZs3f/HFF0wm8/fff798+TIATJo0qcGFiBAyLZVKlZOT4+PjY+5AEEIIIYQaG2uqwL8qhTtNLDsSwWQBgEohz3t2M+/ZzZob2Dt7bP3xh+gPR1EvnezYK0cGbT3/8sLTeqaFZzBZ/2/yhls75+c+viaTlFBD4ml2Lt7vTFrHc64l/3x5Yc6z0ztqrk9KSkpKSqJfLlq0qGvXrnVNCv3NN99IpdKoqKh33323qKjIyckJAPh8vlQqlclkPXr0mDp16rZt22JiYrZu3cpkMktKSgBgzJgxVC56hJCFy8vLc3d3Z7NrT4GJEEIIIYR0Y00V+KNNrPkdAMLn732dfCHr7t95T2+Is1Ok4nxSpWTZ8nlOXs6BHXzfGeTffcQjR95rCXjavdmFw2R82beZn5PtP9/Xc3C2Lf/daT9mJyW8uhFf8vKxtLSQbcu3c/Pz6tCn2XsjmRzbevbXiMlkuri40FO+qztw4MDVq1cdHR0XLlwIAGVlZXw+n8PhAIBQKMzLyyNJcvHixaGhoTt37nz48KFCoQgNDf34448/+ugjfUJCCJmMSqUSiUTYCI8QQgghZFhEXW2kluZVKXx3FawjVpPjsmBSO+jg9tbK2y9KNpzJKDfhhHscFmPliKCWblVZnUpKSqjGc80YDIa3tzc1Bl4ikYjFYiNGaWE8PT0BgCTJO3fumDsWhAyJwWC0bdu2cTfCK5VK0897TxAEi2VND98RQgghZEBWU4HflgS3ReYOwoIxCBjREgY2f2vli4KKVfGpIrHMZGE42bHXjWrlbFf1k72goEAikdS7o52dnbOzM7VcWFgolUo1b99oYAUeNWLu7u6NuxE+IyPD9A8c7ezsAgMDTXxShBBCCFkI68hC/1rS5Ea/N5SKhIPPYOd9UJ9Izt/Zdv2oVu287U0WRqFEvjo+VX02OycnJ6p7vGYSiaSyspJadnBwYDCs485ECGmQl5eH6egRQgghhAzIOqpJJ1Kb3Oh33VzNhnU3oUSt9dqey1o6tMXgdqabOz0lt3zrhZf0S4IgXF1dmUxmvTvm5uZS/UGYTKZAIDBiiAghk1CpVLm5+PAVIYQQQshgrKACn1/RtOZ+11NqMay4DhlqA8+ZDGJyT9/Pe/sxGYRpYrjwtPB/d6oGPDCZTFdXV3qadw3y8/OpBVtbWy6Xa6z4EEKmkpubq1SaLhMHQgghhFDjZgUV+NMZoMLm94YoqoS1N+B69lsrI0JcvhvWUmBrotRHu65nJaZXPUXgcDj0EHcNKioqysvLqWXsSI9QI6BUKukHcwghhBBCSE+WXkEqlcE/WeYOwgrJVbDjPhx89tbQgxAv/toPgn2dTNGyTZKw6Wx6RkEFvYbH4zk4ONS7Y35+PpXVmcFgaLM9QsjCiUQia8mWihBCCCFk4ZhLly41dwyanEyHxwXmDsJqpRRDVhmEugLr3wc19lxWeCunV4WVWcVGT/OuUJG3X4h7BTlx2W9Oz+Vy5XK5XC7XvGNlZSWfzwcAFoulUqnq3d6q2du/STH4+vVr80aCkJGoVCobGxsej1f/ptamuLjY9FNmcDgcJycnE58UIYRM7OzZs7t27bpw4YJCoQgICDB3OAhZEItugZcq4fzL+jdDGtwRwZpEUGsIB1s2c/7AgJGd3E1w9rxS2ZqTaXJlVeObs7NzvUnpZTJZWVkZtSwQCLRJgIcQskwMBsPf39/R0dHcgSCEELIaKSkpH3zwwbJly/bt29elSxdzh4OQZbHoCvzVLJA05sZXE3lVCsuvw9PCqjUMghj/rvfsiOYcltFvgMevy7Y1PCl9YWEhlfiKIAihUGjcEBFCRsDhcFq2bNmhQwcXFxfMZ4EaZM2aNQRBEAQRGxtr7liQYeTk5FCfKVbGUL3kcvnYsWNLS0tdXFyOHz9uwN+BeB+ixsFyf1SRAAnY/G4gZTLYdBsuZ761skdLx+XDWjry2MY++7knBUeTq6aS0jIpvUj0Jo89h8Oxs7MzYnwIIYOyt7dv06ZNu3btBAIB/U1v3GNhrFqLFi2IGthstouLS8eOHadMmXLx4kVzx9jUKRSKpUuXLl269IcffjB3LAgZ3YIFC27dumVjY3P48GHsPI9QTZZbgU/OhRyJuYNoRBQq+O0h/PXkrZT+wR5260e3auFm9LGpv/yTeSvjraT09Y7hVCgUYrGYWra3t2exTJQ/HyGkMycnp7Zt2wYFBdna2tIrJRLJixcvnjx5UllZacbYUIMoFIqCgoKkpKS4uLjevXv379+ffqiKTE+hUCxbtmzZsmVYgUeN3qlTpzZu3AgAO3bs6N69u7nDQcgSWW6l6OwLc0fQGJ19AdllMKUD8P795J3t2KtGBv33/MuL6p3sDY0kYcOZjLVRwX7/5sC3s7OTy+V0Fb1WxcXFPB6PxWJRHelxMiqELJa3t3e10TEkSZaUlOTl5VVUvEnCkZ+f7+PjY6YAUf0iIiJ8fX2pZYVCkZWVde3aNYlEAgBnzpzp16/f1atXqQyjCCFkDCKRaMKECSRJfvvtt+PGjTN3OAhZKAutwGeVgTGrk03awwJYcQ2mdwLPf7ulc5iMr/o283ey3XU9y3iTPVXIlStPpKwb1UrAfXPXCYVCuVxO/7ivVW5urpeXFwCw2Wx7e/vS0lJjxYcQajgWi+Xj4+Pk5KQ+KEapVBYWFubn51frNl9UVOTh4YG9aSzW9OnThwwZor5GLBbPnTs3Li4OAO7fv79+/XoLn7kGIWTVkpOTp06d6uTkNGPGDHPHgpDlstAu9H9j87sx5ZbDyuuQnFe1hgAY2cl94aBAHseIKd9FYtmak2kKtaT0Li4ubLamQfgKhaK4uJha5vP5mjdGCJmMra1tcHBw+/btnZ2d1Qe6i0SiJ0+evH79uuagd5IkCwvx0aw1EQgEP/3004ABA6iXv/32m3njQQg1bhEREUuXLsXaO0KaWWIFvlwOiTgltpFVKuC/d6uPU+jSzGHVyCA3+3qmedPHo+yy2EsNS0ovFotlMhm1LBQK681+hxAyKoFA0KZNmzZt2qj3pq6oqHj16tWTJ09EIhE1hUStCgoKSOP180HGMW3aNGohIyOj2kh4mUy2ffv2yMhIX19fLpcrFApDQkKmTZt28+bNeg+bk5Mzf/78kJAQPp/v6OjYvn37JUuWvH6t6d9/tQzScrl8x44d4eHhnp6eXC7Xz88vOjr66tWrms+rQ8zVzkuS5L59+yIjI/39/W1sbAiCSElJoTe+efPm8uXLBwwY4O/vz+PxuFyup6dn3759Y2Ji6OfR2ktJSSEIgk4qkZqaWi3dYNeuXam36GSE9+7d03DAixcvasjCbezCoWn/2bVq1Yo6/t27dzVc17lz56jNwsLCNGymIfIG3U4mviVu3749e/bszp07u7m5sdlsgUDQrl27Tz75ZP/+/fQPpGoa+lHqc//UTO1+6NChIUOG+Pr62tjYuLu7R0ZGHj16tObRDPXh6lA+NC1DRciiWGJXxitZIKvz5x8yGBUJfz2BrFKIbgP0dHLNnG3Xj24Vcyr9QZaxOqv//agg0JU3sK0r9ZLFYrm4uOTm5mr4WZ+bm+vt7U0QBIvFsre31zxyHiFkJK6url5eXtX6wJeVleXn52v5rZTL5aWlpQKBwDgBIqNo2bIlvZyXl+fu7k4t3759e/To0WlpafS7Uqm0pKTk0aNH27ZtmzhxYmxsLIdT+xPhEydOREdHq9deiouL7927t23btj/++EObqEQi0YgRI65du0avefXq1Z49e/bu3Ttr1qz169fXupc+MVMKCwvHjh175swZ9ZX0/6+BAweeOnWq2i45OTk5OTkJCQmrV6/es2fPoEGDtLnAhoqOjl62bBkA7N69OyYmpq7Ndu/eTS18/PHH1d4yduHQGvTZTZo0ae7cuQCwc+fOLVu21HXqnTt3UgufffaZhgjrotvtRDHqLVFcXDx58uQDBw6orywtLX3w4MGDBw9+/fXX//znPz/99FO1vXT4KPW/fygSiWTChAkHDx6k1+Tm5h4/fvz48eOTJk2Ki4tTb4bR/8PVrXx0CBUhi0JYWmMICbDoCogw/7wJBQrh8w7gYFO1RqEkYy++/PtxgZHOyGQQ30a2CPWxp9dIJJKCAk2ns7Ozc3Z2ppYLCgrqfaRqLTw9PQGAJMk7d+6YOxaEasdgMHx9fZ2cnNSnc1epVEVFRfn5+VKptEFH4/P5jWZaoIyMDNM/T7SzswsMDDTgAVu0aJGamgoAx44dqzYGnpKUlNSxY0dq+fnz5y1atACAW7duhYeHl5WVAYC9vf3QoUNbtWolkUguXLhw/fp1auOIiIiTJ0+q3zaUixcvRkREUH/Gvf4/e3ceEFW5Pg78mZVhYBZmGJZhE1FAQAG1cimTFM2tvC5pZS5lVpqtt7LsevvlvpR27ZvmLa2bWpletXK94oKmUmouGYiAyD7MyrDMwsyc3x/HDscBRpiV5fn8deads7xzzmGY57zv+7xy+eTJk2NiYjQazYEDB65cuSIQCKZOnUr+ZN+0adOLL75IbVhVVUV+Z6alpQmFwuzsbJlMNmXKlLi4OJ1Od/jw4QsXLpBrvvPOO6tWrbI7rtN1po7bv3//sLCwgwcPcjicoUOHxsXF1dfX5+TkHD58OD4+HgAGDhx48eLF4ODgQYMG9enTJygoqLGxsaio6PDhw2TnBTabnZ2dPXjw4DZeHYPBkJOTYzabR48eTZ6uHTt20FcQCoX9+/cHgMLCQvLSRERElJSUND/tAGAymcLCwnQ6HZvNLi8vDwkJ8drJcfraKZXKyMhIs9kcFBRUWVnp5+cHzdTU1ISHhxsMBj6fX1lZ2cZHhK7cTt65JVQq1YMPPnjjxg3yZXp6+rBhw0JCQoxGY0FBwenTp8vKyp577rkvvviCvpVzl9KV+4c6GwMGDIiNjd29e3dgYOCoUaN69uzZ0NCQlZVFfYT/+7//mz9/PrVDFy+uE+fH6aoi1KF0uAD+TzV8fMHXleh+gnjwcjrE3P0v7+h11efZpVabR+6QQD/WmimJcnHTl7VWq3Wcoy40NJT8crdarSqVymazeaJiXoYBPOrIuFxudHQ0fTp3+GuCMbVabbFYnNttQkJCiz/UOp1uEsBv3LiRHJLKZrN1Ol1AQIDRaOzXr9/NmzcBYMiQIbt37ya/ykg//PDDjBkzyPh81apV77zzDn1vDQ0NKSkpt27dAoAnnnhi69atAQF3UqoSBLFu3bq3336bWrm1AJ40duzYnTt3ikQi+voLFiwgCILJZJ4+fXrIkCHUW67UmTouk8m02WwPP/zwf/7zn+joaKraNpuNHAv27rvvjhgxIiMjw25omNlsXrJkyerVqwGgX79+V65caX6eHTAajWQv+ri4uBZ7pJOGDBlCtiEfO3ZsxIgRzVfYvXv31KlTAWDcuHE///yzN0+OK9du2rRpu3btAoBvv/12+vTpzT/Xpk2byFhr9uzZ27Zta+382HGlSt65JUaOHJmVlQUAoaGhO3bssLumBEGcPn361q1bs2bNogpduZRO3z92Z2PixIlffPEF1ehis9neeustcmY4uVxeUlJCPxWuXFwnzo8rVUWo4+hwY+BPlfq6Bt2S1ghrfoWLd8/yOyo5+B/j4wL9PPLlVWeyLj9QWG9qGiwRFBREnzu6OYVCQT5vYrFYAoHAwZoIIRcJBIKkpKS+ffuKRCIqejebzRUVFeRAd6ejdwDAVHadSGVlJdX2OGTIEDLY3rFjBxkhhIeHHzhwgB4hAMDUqVOp3rCrV69uaGigv7t9+3Yyeu/bt+/27dup6B0AGAzGW2+9RY/YHejZs+fu3bvp4RYAvPTSS2+++SYA2Gy2ZcuW0d9ypc4Um80WHx9/6NAhKlQjq039yl+5cuXIkSOb/+jncrmrVq0ig5+rV6/m5OS05TO218yZM8mFb775psUVqHK7/s/eOTmU9l67559/nlz48ssvWzw0Ve5c/3knqkTx3C1x4MABMjoNCAg4efJk84iawWAMGzaMHp2Ca5fS6fuHYrPZBg0a9MMPP1AhMQAwmcw1a9aQI3EqKiqoXgAkpy+uc+fHlaoi1HF0rAC+xgSXq31die7KZIXNl+HHQqA3uKdFCddOTYwM4nniiOU649ojt+gt/FKp1HGeeWoqeDINjCdqhVA3J5FIUlJS4uPj6Q/U6uvri4uL8/Ly3NL5RavVdrTOX8iOxWIpKSnZsmXLfffdV1FRQRYuWrSIXKDS0b/33ntisbj55s8//zz5I1ir1dplhKLG0C5ZsqTFL/wPPvigLXMNvvvuuy0+833//ffJ/w5Hjhyhp9xzpc50//znPx0/a3aAiiWys7Od24Nj06ZNIwc279mzp3mYrVarDx06BABCofCxxx6jv+Xlk9PeazdixAhy3E1WVtbt2/bTFF29evXixYsAkJCQ8OCDD97z6G6pEp2HbolNmzaRC3//+98TExPbuENXLqXT9w/dihUrmv/9slisyZMnk8t2+eqcvrjOnR9XqopQx9GxAvizFWDFH3W+QwD8WACfX7kriWC4yG/NlISBPUStb+e8y6X6r86WUy+ZTKZMJmtx5BXJYDBQ88aLRCIHayKE2oXBYERERKSlpcXGxlL92wmC0Gq1N2/eLCwsdGNfcYvFUlNT4669IXeZMGEClducw+HExMS88MIL5eV3vqLffffdMWPGAEBjYyOVyHrKlCkt7orBYFBvnTlzhiqntmWz2ePGjWtx29DQUHpf5dZMnDixxXKRSPTII48AgM1moxrQXKkzHZPJnDBhwj3rRlIoFJcuXTp16tSxv1Ankxpn615BQUHkWa2rq9u/f7/du99//z05uePUqVPpAaf3T067rh159Llz5wIAQRDNe8i73vzuRJUoHrolrFYrFdLPnj27jft38VI6d//QBQYGDhs2rMW3qBi7uvquljrnLq5z58fFqiLUcXSs+OeX8nuvgzztQhWszAG1oamEz2W9N7bnpP6hnjjcT1eqj1xXUS/ZbLZMJnOQ+VOpVJINgEwm0663G0LICWw2OzY2Nj09PSwsjOrnabValUplXl5eaWkp9dTMjbAXfScSHx///fffr1ixgnxZUlJiNBoBICwsLCwsrLWtyMxqAEB26LXb1q6Lh51+/fo5rpJcLg8ODr7n5lRQ5Eqd6aKjo+85gOvPP/+cN29eaGhoWFjYgAEDhg8fnvmXF154gVzHifnk2shBL+jW+j978+RA+68dac6cOWRj6VdffUXvBGQ2m8msfhwOp7XO0h6qEslDt0RpaSmZFUgmk/Xo0aONH8T1S+nE/UMXHR3d2qBxKvkcmV2PzomL69z5cb2qCHUQHWgauXwtVGHy+Y6htBaWnoeXUiFBcqeEyWDMHBwRI/X/v+MlZqubs8dtyS6Vi/36Rtz5F+jn5xcUFOTg9z01jxGPx/P39/dEdIFQd+Dv7x8dHU2fzh0AzGazWq3WaDQOpnN3XV1dndlsdjwlFfKyMWPGUON42Wy2UCiMjo6+//77qZ/7JK1WSy44iHno79K/zKlt6eNOHWzbmjZuTh3OlTrTtdgnme7TTz99/fXX75khgoyyPGHs2LESiUSj0Rw9elShUFBz/hUUFJANyDExMXYNj147OaT2XjtSWFjY+PHj9+3bd/v27aysrMzMTLJ837595BQ2zvrvjwAAIABJREFU48ePpyfVbxfnqkTy0C1BzcvTrg/l+qV04v6hc/BUjmqYaT4Iy4mL69z5cb2qCHUQHagFHpvfO5Q6M6y/aH9RHo6XfDixt5jvaJi6E6w2Ys3hW5U1TZNRBQYGOnikbTKZ6uvvPOwRiUSYIxSh9goKCkpOTk5KSqJH7waDobS09MaNG0ql0qPRO6nFX8PIh+bPn7/5L59++umKFStefPFFu+idro2TJDsxl7KLKRIcbO5inR3/u8nKylq4cKHFYmEymbNnz963b9/Nmzf1er3FYiEIgiCIq1evtuXoruByudOmTQMAq9X63XffUeVU6oEZM2a09uk8enLayMG1mzdvHrlAz3ZGLZPdsD3B8d3o6VvCuanInb6Urtw/rnD64uJU7ah76igBvNECF6p8XQl0N4sNtv0Bu24AfSK5xLCAj6Ymxsn47j1WrdGy/EBhg/mupPQO0tSp1WoywGAwGNiRHqG2k8lkqampPXv2pP996fX6oqKimzdvejO9HAbwnZREcqdrFpVVtEXUu0FBQVQhtUw1oLXoniMs2rg5dThX6tx2VLr+bdu2bdu27fHHH+/Vq5dAIKBiPM/1nKdrsRc0FYA17//snZNDae+1o4wePZrsIbJv3z5ytdLS0mPHjgFARETE6NGjvV+le3L6lqA6BbSWOa9FbrmU7b1/3KK9F9e584NQl9FRAviLCjB5vL0HOeNoMXxyCRponb+kgZzlf4sfHNemznJtV6Y1rjtyy0YLHoKDgx3kIqaSi/j5+dEnIkIINcdkMmNiYtLT06Ojo6k/K5vNplarb9y4UVxc7P3BfmazmepKgzqRqKgo8ulPZWWlg1/PVALn+Ph4qjA6OprcNj8/38Hop3tOk15RUeEgRKE2T0hIcL3ObUQQBJlVKyQkpLUg5/r16+3drRMGDRpEphm/ePFibm4uAJw9e7awsBAA7rvvPuqcULxwcujae+0oTCaTzGRmMpnIodHbtm0jOznPmTPHlfZ/p6vkmCu3RFRUFDkSW6lUFhcXt/GIbrmU7b1/3KK9F9e584NQl9FRAvhzFb6uAWrddRUsP3dXhgIeh/n2oz1nDo5wb9+lSyX6b8433QqOk9I3NjZSabEFAkFbph1CqBvy8/Pr1atXenp6cHAw9ddksViqqqpyc3PLy8tNJpPjPXgONsJ3RhwO57777iOXd+/e3eI6BEFQbw0dOpS+7cCBAwHAYrEcOHCgxW0VCsXZs2fvWY19+/a1WF5TU3P8+HEAYDAYgwYNcr3ObVRbW2s2mwFAKpW21q23tUPfE5Utoo1jW2bMmEEukA2nVPMp1bhK54WTY6dd147u2WefJWO5rVu3EgTx1VdfkSs/++yzvqqSA67cEiwW6+GHHyaXyY/ZFu66lO26f9ylXRfXufODUJfRIQJ4rRHy8Vdcx6ZogBU58CetlxkDYFL/0L+PivVju/Mu2ntJ8b8/mx6EczgcB7lYdDod1ZG+jelzEOo+BAJBUlJSSkoKfZiJyWSqqKjIy8urrq72wkB3x2pqajBLUGdEZYReuXJli/MLbt26NT8/HwAkEondlNFUU+TSpUvJWansfPDBB/fM+EUeusU2/OXLl5P5wEaPHk2l4HKxzm0REBBAhh8FBQVkfmw7P/30U1ZWVnt3S2IymWReGMedvSnPPPMMGTHu2LHDZDLt2rULADgczvTp01tc39Mnx057rx0lMjLy0UcfBYDLly+vW7fu1q1bAPDII4/Exsb6qkoOuHhLzJ8/n1xYt25dXl5eGw/qlkvZ3vvHLdp7cZ07Pwh1DR0igD9fedcoa9QxNTTChouQdfuuwqG9glZPTpAJ3JlK+vPs0usVTb15eTyeg4FnVCcxDodjl0wboW5LIpGkpKTYzdRVX19fXFx848YNlUrVQcJmq9Xa4u9a1ME9/fTTZCfb8vLy8ePH23XW3bNnz4IFC8jlt99+m8+/K2fKjBkzYmJiAODq1aszZsygD6MgCGLt2rWbN29uSx2KioqmTJlSU1NDL9y0adO6desAgMFgLF682F11bgsWi0W20DY2Nr7wwgtk0ytl//79Tz31VHv3SUfOTV1bW0tN9O1AbGws2bh6+/btRYsWkWH/o48+2toDcU+fHDvtvXZ0VLaz9957j1xwZfp3t1SpNS7eEo8++uioUaMAoL6+PiMjo3moTxDEqVOnvv76a3qhWy5le+8fd2nXxXXu/CDUNXSIXsfnsf98J2Ej4Ns8KK+Dp/oA1e7eI9j/oycSVx8qokfdrrBYibVHbq2d0vRcQCAQNDY2tjhG12Kx6HQ6svldIBCYTKYWm3QQ6g4YDIZcLg8JCaEPPCEIQqfTKZVKz81c5QqtVot5KDsdHo+3c+fO4cOH19fXnz59Oj4+/rHHHktISGhoaDh58uS5c+fI1UaNGvXWW2/Zbcvn87dt2zZ69OjGxsZdu3adOXNm8uTJPXr0UKvVBw4cuHLlikAgmDp16tatWx1UIC0tTSgUHjx4MD4+fsqUKT179qypqTl06NCFCxfIFd58880HH3zQXXVuo3feeYds0vz222/PnTv3+OOPR0VFabXarKwscgqud999d+XKlc7tfMKECWToPm7cuKeffjomJoYcOBYWFjZlypTm6z/zzDNnzpwBgE8++YQscdD/2Qsnh+LEtaMbN26cXC6vqKggu2kEBQVNmjTJt1VywMVbYseOHUOHDs3Pz6+qqho5cmR6evrDDz8cEhJiNBoLCgpOnTpVXl7+3HPP0edId9elbNf94y7tvbhOnB+EugbfB/BltVDu7dxJyCXZZVBRB/PTQfhXu7uQx/7gsd6bT5Vk5bapd9896RoaVxwsXDkpgce5E4cEBQVZLJYWIxC9Xh8QEMDhcABALBarVCqvpdFGqINgs9nR0dFisZg+0tJqtarVarVa3ZGfatXW1lqtVpwMstMZOHDgyZMnn3jiiVu3bun1emqULGX27NmbN29uMYlJRkbG7t27Z86cWVNTU1FRsXHjRuotiUTy3XffXbx40fHRWSzW999/P3HixJycnM8++4z+FoPBePXVV9esWePeOrfFhAkTli1b9o9//IMgiOLiYiryAQAul7tu3bqMjAynA/hXX311586deXl5SqVyw4YNVPkDDzzQYgD/xBNPvPLKKyaTifyHKBaLJ0yY4GD/nj45FOeuHX3zOXPmLF++nHw5Y8YMPz8/31bJARdvieDg4PPnz8+ePfvHH38EgN9//53KP0chf/zQueVStvf+cYv2Xlznzg9CXYDvu9D/hrPHdUIFOlh6Dm7TRldxWIyFj8TMHx7NYronr90tlWHDsWIqEmcwGA6S0isUCvJ/DJvNdjCBPEJdj7+/f0JCQmpqalBQEBW9m83mysrKvLy8qqqqjhy9AwBBEHbdVlFnMXDgwLy8vC1btowbNy4iIoLL5QqFwsTExJdeeunXX3/dtm2bgx/fjz322J9//vnWW2/16dOHz+cLhcKUlJR33333ypUrmZmZbTl6WFhYdnb25s2bhw0bFhoayuVyIyMjn3zyyezs7PXr17eWM8yVOrfF4sWLf/nllyeffDIyMpLL5YrF4uTk5Ndff/3y5csLFy50Zc9CoTAnJ2fZsmVDhgyRSCT3zNtqF3FNnTr1nh/N0yeH4ty1o9BnBXfX9O8uVskBF2+JoKCg/fv3nz17dv78+cnJyWKxmMViCYXCfv36Pffcc/v27aM//6K4fimduH/cor0X17nzg1Bnx/B5W+Xi06Bo8G0VkJP8WDC3H6SH3FX4e4l+3dFb9W6aFfCJgeFPPRBOvWxsbFQoFC0O3w0MDKRmQFWr1XaDzTqs8PBwACAI4tKlS76uC+pkJBKJXC63+1FlMBhUKpVOp/P5d3vbCQQC13NQ+URxcXGLaaI8KiAgIC4uzssH7SCqqqrI78wBAwZQ3ZtRd/Pbb7/df//9ADBw4MC2ZARoDd5OHZC7Li5CXZuPW+Bv6zF678RMVvjsMhwoAnqgkB4tXDslMTKI55ZD/HChMjtfQ710kJS+rq6Omg3LriMxQl1MWFhYampqbGwsPXrX6/VFRUU3b97UarWdKHoHgLq6urZkHUcIIQDYtm0bueCu5nfUceDFRagtfBzAX8D+850cQcDem/D5FTDTWtzlYr9VkxNSo9zQlZ0A+PR4Sb6iKU0xj8drbcY4pVJJxi1kByrXj45Qh8JisXr06NG/f/+IiAiqA63NZlOr1Xl5ecXFxS0meuz4CILwfjs2Qqgzqqmp2bFjBwAEBga6mNgfdTR4cRFqIx8H8L9X+/b4yD0uVMHKHNDQEswF+rH+OaHXpP7tmzS1RWarbeXBInVd0zheoVDY4oxxNptNpbozhzyfz/fOeC2EvIDH4/Xu3TstLU0qlVK9SxobG6uqqnJzc8vLyzvLmJHW6HQ6X1cBIdQJfPjhh+TzvmeffRZT3nQxeHERaiNfZqEvq4Wq+nuvhjqF0lpYfh4WpEHPv1rHmQzGzMER4SK/z7NLLVaXOvRqGxpXHCxcMSnej92UlL6xsZHqM08xGAxGo5HH4wGAWCxWKpUdZL5rhJwjEAiioqLo07kDgNFoVKlUna6rvAP19fWYix4h1KJLly6dPXu2oaEhOzv7wIEDABAYGPjOO+/4ul7IDfDiIuQEXwbwlxQ+PDhyvxoTrP0NZibDYHlTYWZScGQQb/XhW7oGl1JhFyobPjlW/NajPcnGRwaDIZPJqqqqmg+dra6ujoyMZDKZTCZTJBJptVpXjouQr8hksrCwMC6XSy+sr69XKpVdr8M52Ys+KCjI1xVBCHU4R48efffdd+klGzdulMvlra2POhG8uAg5wZdd6C9h//kup9EGX16D3flAbxfsEx740dTEOBnfxZ2fLdT9cKGSeslkMoODg1tMVqdUKskFHo9n13SJUMcnl8vT09Ojo6Op6J0gCK1Wm5+fX1hY2PWid1JX/VwIIXcJDQ3NzMw8efLk7NmzfV0X5GZ4cRFqO59NI6cywKJsnxwZeUNKMMxLBT6th4ex0bbhWPH5IpdGujIA3hwV+2Dvpma6hoYGatw7nVQqDQgIgL8Gxlut7pnWzu1wGjlE4XK5UVFRIpGI/ljKarWq1Wq1Wt3Bp3N3HZPJTEpKYjJ9nJmlXXAaOYQQQgh5mc9+KmH6uq7tDxUsP39XjgMeh/nOmJ4zB0e4Mr0bAfCv47cLqpvmHuTz+SKRqPmaarWaDNrJjvQuHBMhj+Pz+QkJCX379qXPgGg2mysqKnJzc6uqqrp89A4ANputk2bRRwghhBDyGp8F8FeVvjoy8hJFPazMgbymSdyBATCpf+jfR8dSueicYLbYVhwsVNc3xTMikYhsbLdDdaT38/Pj813twI+QJ0gkkpSUlD59+tAnVjAYDKWlpTdu3FCpVN0qCyP2okcIIYQQcsw3AXyDBfI1914NdXb1jfDxBThRclfh0F5BqyYnyATcVja6N01945rDRY20zPYSicQu1xcAmM1mqkFPKBRS82Yj1BGEhYWlpqbGxsbS5zvU6/UFBQU3b97sShnm2662ttbXVUAIIYQQ6tB8E8BfV4Fr04qhTsNGwI5c+M91sNDaEWOD/ddMSYgPbaHZvI1uVNX/34nb1EsyKX3zOag0Gg3ZkZ7BYGBHetQRsFisHj169O/fPyIignqoRGZqyMvLKy4ubmhocLyHLqyxsdFgMPi6Fsid2Gw2g8GIjIz0dUUQQgihLsI3bZJ/tJB0DHVl2WVQWQ/z04Bqdw/ic5b/LX7TyZLjeWrn9nnyhiZG4v+3/qHkSxaLJZPJFAqFXbulQqEg5yPhcrmBgYE4yBb5Co/Hi46OFggE9MLGxkaVSkU9aUJ6vR5njkBuZ7FYli1bBgASieSVV17xdXUQQggh5/kgCz0B8NZJ0Jm8fFjkezJ/eLk/RATeVfjz1eqtZ8ptTt2HDAa8Oybu/timpvUWk9ILhUKxWAwABEF0tGzemIW+OxAIBFFRUXZxqdFoVKlU3bOrvAN8Pr9Xr16+rkVbYRb6e2Kz2VarNSIioqyszIfVMBqN5B9gXFxcQUGBD2uCEEIIucgHLfCleozeuymlAVbmwNy+kBbSVDi+X4hczFt35FaDud0tkAQBH//v1urJCTHSO6ERmZS+pqaGvpperw8ICOBwOAwGQywWq1QqDJmQd8hksrCwMLsEDfX19UqlEhO2tchgMFit1ubDYVAnNW3aNKvVKpVKfV0RhBBCqIvwQQv8wSL4700vHxN1IAwGTOoNj8YCfT65Cp1p+YHCcp3RiR2GCLhrpyaK/JueRqlUKruBxEwmMyIigpygq66uruPkysIW+C6JyWTK5XKZTEaf1ZwgCJ1Op1QqjUZn7vPuIyYmprNkrMAW+M4CW+ARQgh1GT5IYvenk0OeURdBELAnH7ZcAXqLu1zst3pyfL9IQevbtaq61rzq0F1J6aVSqV2bp81m02q15HJgYGDzlPUIuQWXy42Li0tLSwsNDaWid4vFUl1dnZubW1paitH7PXWc52sIIYQQQh2NtwN4sxWKau69GuryfquCVb+ChhbLBPLY/5zQa9JfSenaJbeybtPJptnqWkxKX1dXZzabyWWxWEy2xiPkLoGBgYmJiX379qXfXSaTqby8PC8vr6qqymKx+LaGnQUG8N5UVVXFYDAYDMbAgQMBwGazbd++PTMzUy6X+/v7JyQkzJ8/v6TkrrlAr169Onfu3MTERD6fL5VKMzMz9+/f39r+25KFPicn55VXXunXrx/57DU8PDwzM/OTTz5xPCPDxYsXFyxYkJaWJhKJOByOVCpNSEgYPnz4P/7xj+zsbCorZEFBAYPBoDJQFBYWMu42aNCgNp4rhBBCqCPwdhf66ypYf9GbB0QdmtgPFqRD7N29ZY9eV32eXWq1tfvOfO7ByAmpTcPrzWazXVJ6ekf6hoYGu6HyPoFd6LsAiUQil8vp07kDgMFgUKlUOp0OEy44ITExsVN0k+kCXeirqqrIb6EBAwZkZWVNmzbtyJEjdusIhcKjR48+8MADALBkyZJly5Y1v6vfeOONjz76qPn+HSexq6mpee655/bs2dNi3cLDw3ft2vXggw/alRME8eabb27YsMHBH9e1a9dSUlIAoKCgoHfv3q2tBgAPPPDA+fPnHayAEEIIdSjeTmKXq/HyAVGHpjPB2t9gVjI8EN5UOCo5OErCW3WoqMbQvhbLbb+Uh4v9BsbceR7A5XIlEola3TRmw2azaTQaMp0Sn883Go0mEyZURM4jB7pT07mT9Hp9dXV1d57O3XW1tbWY9szLCIKYOXPmkSNHpFLp6NGjIyIiFArFzz//rNFo9Hr9uHHjioqKNm7cuHTpUjabnZGRkZKSYrFYjh8/fv36dQD4+OOPhw4dOmnSpLYfUavVPvTQQ+TmPB5v9OjRffv25fP5FRUVhw4dKiwsrKysHDFixMmTJwcPHkzfcP369evXrwcABoMxfPjwwYMHBwcHWywWpVJ57dq106dP19fXUytHREScOHHCbDaPHj0aAORy+Y4dO+h7EwqFLpw2hBBCyNu83QK/9BzcxtTLqJmRMTAtAei92hV60/IDRSUaQ7v2w+eyVk1OiJbwqBKdTmfXRBYSEsLj8QDAarWqVCqbzeZS1V2DLfCdEZPJjIqKkkql9IEY5OMhlUpFjdRAThOLxdHR0b6uxb11pRZ4JpNps9lmzJjx2WefCQR30pGoVKqMjIw//vgDAKZNm7Z79+6ePXvu27cvKSmJXMFms73++uv/+te/ACA9Pb3595iDFvjHH3/8xx9/BICJEydu2bJFJpNRb1mt1lWrVr3//vsAEB0dffPmTapHBkEQkZGRFRUVHA7nyJEjGRkZdrs1mUy7d+/OyMiQy+VUISaxQwgh1GV4NYA3WODV49D+ntGoW+gbDPNSgZZLHoyNtvXHinOKdO3aT6iQu3ZqopDXtCOlUmkw3PUgICoqigy9DAaDTte+/bsXBvCdC4/Hi4mJCQwMpBc2NjaqVCqNRkMNu0UuYrPZVIjYkXWlAB4AHn744ePHj9OnTgCArKyskSNHksuBgYFXrlzp2bMnfQWTyRQTE6NQKACguLg4JiaG/m5rAfyJEyceeeQRAMjIyPjf//7X4sSBL7zwwpYtWwBg69atc+bMIQsVCkVYWBgAjBkz5uDBg238mBjAI4QQ6jK8msQuX4vRO2rVNRWsygEVLdDmcZiLxvScfn94u9LNKfTm1YeKLLSk9MHBwRwOh76OSqUiF/z9/cnWeIQcEwgESUlJycnJ9OjdYDCUlpbm5eUplUqM3t3IYrFgun7v+/DDD+2idwDIyMig7vlnn33WLnoHAD8/P7J3OgBcvny5jcf67LPPyIXly5e3GL0DwNtvv00u/PTTT1Qh9YeGyQ4RQgh1T14N4G/gAHjkUHkdLDt/133CAJh+X/ibo2K57Hbcq9cr6jZnO0pKbzAYqCHKIpGo+W9WhCgymSw1NTU+Pp5KZA0AdXV1xcXFN2/e1Gq1mKbOE+jDmJEXCASC5uniAIDJZMbGxpLLY8aMaXFbqkdAVVVVW45FEMSJEycAQCgU2o1vt9utSCQCgN9//50qDA8PJzvbnzlzZsWKFfigByGEUHfj7RZ4hByrM8PHF+Bk6V2FD/YOWjUpPjiwHVmpj/2pPvSHknrJZrODg4PpI5ap0e9MJlMsFrtab9TlMJnMyMjI9PT06OhoKk0dQRBarTY/P7+oqMj7fae7FQzgvSwqKqq1R5nUkHi77vHNV2jjVSsrKyPTi+r1eoZD5FwhVJ8pAGAwGFTL/OLFi0NDQ6dMmfLJJ59cuHABe8EghBDqDrwXwJusUII/d1EbWAnY/if85zrQesFDTxl/zZSE3qEBbd/PF6fLrpY19bH08/OTSCT0Faqrq6m3+Hy+S5VGXQiXy+3Vq1daWlpoaCgV0lgsFoVCkZubW1paio1+XoABvJfRO5jYoR59trYOtUIbc4LSJwdpC7skJm+++eY///lPMq2dXq/fs2fPa6+9dt9990kkkqeffvrMmTPt2jlCCCHUuXhvGrlbNTgAHrVDdhlU1sP8NBD81e4uCeCs+Fv8Zydun2jbYAyrjVhz5NaayQly8Z0JugMCAsxmMzVy0mw219XVkcM7hUKh2Wy2WNo3cR3qYgQCQWRkpN3THJPJpFQqdTqdbycs6G4aGxvNZnOnmA0etRf1TdurV69///vf91yf3nmKfPnBBx88//zz33zzzdGjR3NycsghUXq9fufOnTt37pw1a9YXX3xhN78jQggh1DV4799bAfafR+10UwsrcmBhOsj/yhrGYTFeHdkjLoT/5Zmytow7rjNalh8oXDMlIcDvzgD4oKAgi8VCtedoNBp/f38Wi8VgMEQiUXvbhVCXIZFI5HK5n58fvbC+vl6lUun1ehzl7hMNDQ0YwHdJUqmUXNBqtcOHD3duJxEREYsWLVq0aJHFYrl8+fLx48d37dp18eJFAPj666+joqKWLl3qrgojhBBCHYf3utAX+nKuLtRZKRtgZQ5cVd5VOL5fyPvj4vjclhMX2ynXGdceuWWldf+QSqX0pPTk7EcAwOVyAwLa0UUfdQ1yuTw1NTU2NpYevev1+oKCgsLCwpqaGozefQV70XdVkZGR5JetWq2+fv26i3tjs9kDBw58++23L1y4sG7dOrLw888/x79chBBCXZKXAngCoLDGO4dCXY3BAht/h8O37iocECNaOSk+VNim1rnLpfqvz5ZTL5lMpkwmo49tJvMkAYBAIMBel90Em82OiYnp379/eHg4ddFtNptKpcrNzS0uLqbmKUC+gpegq+JwOFTDOznTu7u88cYbZOJ6pVKp0TQNtqK6cmCiO4QQQp2dlwJ4RT00NHrnUKgLIgjYnQ9broCZ9tMrRuq/bmpiv0hBW/bw45XqI9eb8hiz2WyZTEaNq6ypqSHHZDIYDLFYbDfeEnUxfD4/ISEhNTWVPjGB2WyurKzMzc2tqKhobMRvqw7BaDRi3oGuauHCheTC5s2bz50753jltv9JEgRBdbCip9xjMplkqnwcJ4UQQqiz81IAX4TN78hlv1bB6l9BQ8v/LeCx/zmh17h+srZsviW79Fr5XUnpg4KCqJdURnoOh0OmtUNdj1gsTk5O7tOnD/0SGwyGkpKSGzduKJVKbJ3rUAiCsEs/jrqM0aNHjx8/HgDMZvOjjz767bffNu/xbjKZ9u/fn5GRcfDgQarwxIkTf/vb37Kyspr/tRIEsXz5cnLOuQEDBthlo0xMTASA2tra3377zROfCCGEEPIOL/UWvoUBPHKH23pYcR5eToceojslLCbj+YeiYiT+n2eXWh3Oc2C1EWsO31o7JSFMdGeoc2BgIJmIHgAsFotOpyMnhA8MDDQajdgM25XIZDK5XG43PqKuro7MUeerWqF7amhowMwUXdX27duHDx9++fJlvV7/1FNPvf/++yNGjCCno1er1X/88UdOTg755/nqq69SW1mt1n379u3bty84OHjIkCHJyclSqdRsNldUVPz888/FxcUAwGQyV61aZXe4CRMmkKH7uHHjnn766ZiYGPILISwsbMqUKV771AghhJCLvBTAF2MAj9xEZ4I1v8GcFLgvrKlwVHJwZBBv1eEivcHRPHC1RsuyA4VrpiRQCfAkEonFYiGn9dbr9Xw+nxwqKRaLVSoV5kDq7JhMZlRUlEQioVIeAABBEDqdTqlU4nTuHR+2wHdhIpHol19+ee2117Zu3Wq1WouKioqKipqvFhwcHB4eTr2kHsOpVKoff/zxxx9/tFtfIpH8+9//HjlypF35q6++unPnzry8PKVSuWHDBqr8gQcewAAeIYRQJ+KNAN5GQFntvVdDqI3MVthyBUr0MKk3UMPVk+SBayYnrDhYWKJxFJWVaY3rjt56f1wc868tg4ODq6qqyDHw1dXVERERDAaDzWYLBAJsm+28uFxuVFSUSCSNL8n+AAAgAElEQVSiZzSwWCxarValUmH3is4CA/iujc/nb9my5Z133vn6669PnjxZUFCgVquZTGZQUFCvXr0GDBgwatSokSNH0ucNGT58eFFR0ZEjR3755Zdr166Vlpbq9XoWiyWVSlNSUsaMGTNr1iz68CiKUCjMycnZuHHjwYMH8/Ly9Ho9NR09Qggh1IkwvNDGWFoL/++spw+CuqO+MpjXD/xpj6EMjdYN/yvOudeYjUn9Q2cOjqBeNjY2KhQKMl1WQEAANUexRqMxmUzurzcN2bJEEMSlS5c8eqDuQyAQREVF0fNXAYDJZFIqlVqtFntVdDrJycksVpvmjPS+4uJi7z/mCwgIiIuL8/JBEUIIIdRBeCOJXQm2YiLPuKaE1b+CitZE589hLRobN/3+8NY3AgD47yXFsT+bchFzOJzg4GByub6+ngraRSIRves16uAkEklKSkp8fDw9eq+vry8uLr5x44ZGo8HovTPCRniEEEIIIYpXAnjsP488pqwWlp+Hm9qmEgbA9PvC3xwVy2U7ur03Z5dcr6ijXvJ4PKrXpUKhICM9FoslFAo9Um/kVnK5PC0tLTY21s/vToZCgiBqamoKCgoKCwtxKESnhqkKEEIIIYQo2AKPOr1aM3x0AbLL7ip8qHfQ0sd7B/E5rWwEFiux9sgtZa2ZKhEIBNTsYuRERADg7+/P4/HcX2nkDmw2u0ePHv379w8PD6d6WdtsNpVKlZeXd/v27YaGBt/WELkOW+ARQgghhCjeCOBpzZwIeYTFBv+5Dv+5DlZaF+mEsIB1TyT2DuG3tpWuoXHFwUJjo40qCQoKIsN1g8FAhQ3Ykb4D8vf3T0hISE1NlUqlVJo6s9lcWVmZm5tbUVGBaeq6DGyBRwghhBCieDws0RqhHn9II6/ILoOPfgNamzpIAzjLJ8U/nCBpbZNbKsOGY8XUyGgGgxEcHExOU6RUKsm0dkwmUyQStbYH5GVBQUEpKSlJSUlUdwkAaGhoKCkpuXHjhlKptFqtPqwecjuj0YjJCxBCCCGESB4P4Muw+R15Ub4WVubc1emDy2K+NrLHzMERtNnE7nK+SPftr5XUSyaTKZPJyCZ3pVJJFvJ4PLus5sj7ZDJZampqz549qYHuAKDX64uKigoKCnQ6HYZ5XRJBEGaz+d7rIYQQQgh1Ax4P4Msxgx3yruoGWJkD11RNJQyASf1DF4+L43NbnozqhwuV2fka6iWVlN5kMtXX15OFIpGow85l1bUxmcyYmJj09PTo6GiycwQAEASh1Wpv3LhRXFxcV4ePCbs47EWPEEIIIUTyeACPA+CR9xkssPESHC2+q3BgjGjlpPgQAbf5+gTAp8dLbirqqRIejycWiwFArVaTXbIZDAZZgryGy+XGxcWlpaUFBwdTaQgsFotCocjNzS0tLaUm/ENdGwbwCCGEEEIkhqc7nS47D8U1Hj0CQq26PxxmJwO93b3WaFl9+NYfLfUMCeJz1k1NlAY2Ja7XaDR1dXVsNlsul5Mler2eapN3i/DwcAAgCOLSpUtu3G1nJxAIoqKi7IYtGI1GlUql1Wqxq3x3IxaLo6OjfV2LFuj1eu+nS2Sz2ZiVAyGEEOq2PB7AL8wCg8WjR0DIkTgxzE8DUdOgabDaiC/PlB28pmxhZRl/xaR4v78mkCcIorq62mQyicVickJ4giBUKpXF4rZ7GgN4O8HBweHh4VzuXR0l6urqlEplbS0OyOmmeDxefHy8r2uBEEIIIeR7nu1CrzVi9I58rFAHy85Dsb6phMVkzBsWNX94NItpn9euUNnwybFi6pkWlZRep9ORQTt2pPccuVyenp4eExNDRe8EQdTU1BQUFBQVFWH03p3hWAmEEEIIIZJnA/gqd/Y1RshJWiOs+RUuVN1VOCo5+B/j4wL97PPSnS3U/UBblcViBQcHMxiM6upqsoTD4dAnMEMuYrPZPXr06N+/f3h4ODXQ3Wq1qlSqvLy827dvNzQ0+LaGyOcwET1CCCGEEMmzAbwCf3ijjsFshc+vwJ58oA8ZSYsSrp2aGBnEs1v525yKXwq01EsulyuVSi0Wi06nI0sEAgGHwwHkGn9//4SEhNTUVKlUyvhrlj+z2VxZWZmXl1dRUeH90cWow8JGeIQQQggh8HQAX40BPOowCIBDt2Dj73cN6wgX+a2dmnBfD5Hdmp9k3S6g3b58Pl8kEtETVonFYkZrM8uje5FIJCkpKUlJSfS+DA0NDbdv375x44ZSqSQz/yNEwRZ4hBBCCCHAAB51N1eVsPpXUBmaSvw5rHfH9pzUP5S+mtliW3GwUFPf1AIsEokCAgIUCgWZ95HNZgsEAm/VuusIDw9PTU2NjY3182vKK0gOdC8oKKipqcEM86hF2AKPEEIIIQSezkK/5BecBx51RIFceCkVEiR3FWbnaz49UWK22KiShLCAZRPjOaw7Le0EQSgUCi6XK5Hc2VKtVrvYMNhNstAzmcyoqCiJREKNcgcAm82m0+mUSiXGZuiehEJhjx49fF0Le5uvQEvTWXhWnBjeGOjtgyKEEEKog2B7btcE3NXOiVDHUWeG9RdhRhI8GNFUOCxeEir0W3WoSNtwp+H9RlX9/524/drIHuRLBoMhk8mqqqpMJhPZgCwWi5VKJTYaO8Dj8aKiogQCAX3EgcViUavVKpUKu8qjNuqYXegtNjB5/RZutN17HYQQQgh1VR7sQl9rBjP+OEcdlcUGX/0B/7kONlr0nRAWsO6JxF4hfKrk5A3N3ksK6iWLxZLJZCqVigzaWSwWOT88ak4gECQlJSUnJwuFQip6NxqNZWVlubm5CoUCo3fUdh0zgEcIIYQQ8jIPBvBqbH5HHV52GXxyERpoae2kAZwVk+Ifjm/qXv+f8+W/3qqhXnK53KCgIJVKRb7k8/n04dwIAEJCQvr16xcfH+/v708V1tbW3rp1Kz8/X6PRYJ8F1F42m81isdx7PYQQQgihLs2DATz2n0edwnU1LDsHlfVNJVwW87XMHjMHR5DNxgQB6/9XfJv2RIrP53O5XIPhTolYLKYP7e7O5HJ5enp6VFQUNc0eQRBarTY/P//WrVu1tbW+rR7q1LARHiGEEELIg1GHxui5fSPkTtUNsPI8XFc3lTAAJvUPfWt0Tx6HCQCGRuvyA4U1tAnoRCJRfX29zWYDACaTKRKJmu21G+FwOHFxcf379w8PD6eeZVitVpVKlZeXV1paajTi1wFyFTWJI0IIIYRQt4Vd6BECAGiwwCcX4djtuwqHxIlXTU6QCbgAUF1rXnWoqNHa1PdbKpXW1NzpWs/j8ejdxbsPPp+fkJDQr18/sVhMDXQ3m80VFRW5ubkVFRUYdCF3wXsJIYQQQsiDAbwWm9xQp2Ij4Ls8+OLqXUmee0j9P3oiMVkeCAC5lXWbTpZQbzEYDKFQSHWkF4lELBbLu1X2JYlEkpKS0qdPn8DAQKrQYDCUlpbeuHFDpVKR3RMQchcM4BFCCCGEPDiNnA6ndkad0PlKUBpgQToIuXdKhDz2B4/1/vxUybFc9fE8dWyw/4TUEPItFovFZDJtNhuTyWQwGCKRSKPR+Kzq3hIeHh4SEsJmN317EASh1+uVSmVDQ4MPK4a6NgzgEUIIIYQwgEfIXqEOlp6Dl9Mh5q8Z4jgsxsuPxMSHBnyeXbrtl/Jwsd/AmDuD3v38/Khp4f38/Ph8flcNYplMZlRUlFQqpc/obrPZdDqdUqk0mfAPHnkWBvAIIYQQQp7qQm8joAZ/z6NOS2uENb8CbQJ4AIBRycHvj4vz5zI/PlpcQkvS6OfnR01wJRQK6U3TXQOPx+vdu3d6enpwcDAVvVssFoVCkZubW1ZWhtE78gKcRg4hhBBCyFMBfF0j2HCmZ9SZmayw6TLsyQf6nOXp0cK1UxIlAZzlBwr0xqZwggrayY70Xq6q5wgEgqSkpOTkZKFQSBUajcaysrLc3FyFQmG1Wn1YPdStYAs8QgghhJCnAng9Nsihzo8AOHQLPr8KZlqUKhf7rZmSECXxX32oyGJt4TEVl8ul53XrpGQyWd++fePj4+nZ9evr64uLi/Pz8zUaDUHgIzrkVTabDTMjIoQQQqib81RfX73ZQztGyNsuVIGiHl5OB+lfkSyfy3pvbM/t5yu2/lI2b1hU800EAoHJZOqMDYZMJjMiIiI4OJiazh0ACILQarUqlQqnc0e+ZbFYuFzuvddDCCGEEOqiPNUCX4sBPOpCSmth6XnI1zaVMBmMmYMjYoP9j/2pbnET+rzonQKHw4mLi0tLSwsJCaGid6vVqlKp8vLyysrKMHpHPofD4BFCCCHUzXmqBR4DeNTF1Jnh4wswMxmGyJsKM5OCbyrqSzSGaIm/3fpsNjswMLC2ttartXRKYGBgZGRkQEAAvdBsNqtUKo1Gg52WUceBATxCCCGEujlPBfB1na/vMEL3YLHB1mtQoIUZScD8q3G9d2hAg7nlRG6BgYEmk8ls7rhPsyQSiVwuJ+fAoxgMBpVKpdPpcJQ76mgwaSJCCCGEujlPBfD1GMCjLiq7DNRGeCEV+H/99fC5rNZWFovFSqWyA0bCcrlcJpPZzXin1+urq6u76jz2qAvAFniEEEIIdXMYwCPUbtdVsPwcLOwPYQH3WJPFYgmFwpqaGq/U695YLFZUVJREIqGPz7fZbBqNRqVSdeTOAggBtsAjhBBCqNvDAB4hZygaYGUOvJAKSdJ7rMnn841Go8nk45kVeTxeTEyM3fx2FotFrVarVCqMi1CngDcqQgghhLo5TwXwBuzniLq6+kbYcBGmJ8Ij0fdYUyQSqVQqX2WDEwgEUVFR9OncAQe6o84JUyoihBBCqJvzVABvxAAedQM2AnbmQmktPN0H2K3PyUh2pNfpdF6sGgCATCaTy+V2A93r6upUKpVer/dyZRByHbbAI4QQQqibwxZ4hFx1ugwq62B+Ogi5ra7j7+9vMpkMBoMX6sNkMiMjI6VSKTWdOwAQBKHVapVKpc878yPkNAzgEUIIIdTNYQs8Qm5QoIOl5+DldIgRtrqOUCg0m80ejUC4XG50dLRQKKTnqCMHuqvVaszgjTo7DOARQggh1M213uvXBQSACX9loW5Ga4Q1v8IlRasrMJlMkUjkoaMLBILExMS+ffuKRCIqejebzRUVFXl5eQqFAqN31AVgygaEUJen0WhiY2MZDIZUKr1+/bqvq4MQ6nA80gLfaAUb/spC3Y/JCpuuwMReMLYnMFpawc/Pj8/nu3eidYlEIpfL/fz86IX19fXkQHcMeFBXgknsEEJdm9VqnT59enFxcUBAwMGDB5OTk31dI4RQh+ORFvhG/ImFuiuCgL03YcsVMLfSCUUoFNpllXOaXC5PTU2NjY2lR+96vb6goKCwsLCmpgajd9TFYADfSbHZbAaDERkZ6euKtIOX61xVVcVgMBgMxsCBA71zRNQxvffee//73/+4XO7evXsfeOABX1fHnTrj9wBCHZNHWuBbC10Q6iZ+q4KqeljYHyQ8+7cYDIZIJFKr1U7vnM1mR0VFBQUF0Qe6W61WjUajUqkaGxud3jNCHRwG8J6jUql27Nhx7Nixa9euqdVqg8EQEBAQGhoaFxc3YMCAoUOHZmRk8Hh3faNZLJZly5YBgEQieeWVV3xUcYQ8wie39w8//LBmzRomk7ljx47MzEzvHBQh1Ol4pgs9/sRC3V5pLSw/DwvSoWezYe9cLjcgIKC+vr69+/T394+Ojg4MDKQXNjY2kqE75vdCXR52KvGQf/3rX4sXL66rq6MX6vV6vV5/8+bNw4cPA4C/v39BQYFcLqdWsFgs/+///T8AiIuLwwAedTHev73/+OOPOXPmAMDmzZunTJnihSMihDopDOAR8pQaE6z9FWYlwyC5/VsCgcBkMrU9sZxQKIyMjPT396cXGgwGlUql0+kwqkHdB0EQ9L4nyHWLFi1avXo1ucxgMNLS0hITE0UiUX19fXl5+ZUrV8geQwaDwWw2O3eIadOmWa1WqVTqtkoj1OVcvnz573//e0JCwpNPPunrungEfg8g5C4eCeAtGMAjBAAAjTb44hoU62FaAtCDDgaDIRaL29KRXiaTyeVyu2HzdXV1ZI46t1cYoQ7OZrOxWCxf16LrOHv27Jo1a8jlxx9/fMOGDT169KCvQBDEpUuX/vvf/27bts3po+zYscOVSiLUHcyYMcPXVfAs/B5AyF08EsBbsTkQIZpjt0FRD/NSwZ/2B8fhcOw6w9MxmcyoqCiJRMJkNmWaJAhCp9MplUqj0ejRCiPUYWF/E/fasmULeUofeuihvXv3Nu/dwGAwBgwYMGDAALI7MUIIIYR8yyNZ6HEOOYTsXFPBsvNQdfew9xYDeC6X26tXr7S0tODgYCp6t1gsCoUiNze3tLQUo3fUnWEA716///47ufDcc885HpvAZrOprkAFBQUMBoMa1FNYWMi426BBg+y2bTH7tF3qdZvNtn379szMTLlc7u/vn5CQMH/+/JKSEvomV69enTt3bmJiIp/Pl0qlmZmZ+/fvb7HChw8fJnf+4osvtvahPvjgA3Kdr776ysFnpyQmJpLrU+etRcePHydXc2MW8dOnT5O5SxkMRhsfppw5c4bRNp9++qndtr/99tvSpUsfffTRmJgYPp/P4/HCw8NHjhy5Zs0anU7X2hE9ekHpcnJyXnnllX79+kmlUi6XGx4enpmZ+cknnziepfXixYsLFixIS0sTiUQcDkcqlSYkJAwfPvwf//hHdnY2lUemXbd38+kD9u7dO378+KioKD8/v9DQ0AkTJvz4448OauXEqe7Vqxd50KtXrzrY86lTp1qb2sAt17e9H7a17wFP/Kki1LV5pgUeu9Aj1IyiHlbmwIup0KeV8V8CgSAqKspuoLvZbFapVBqNBvNvI4Tcrra2llyw++bxvpqammnTph05coQqyc/Pz8/P37Fjx9GjR8lIeMmSJcuWLaMe4hgMhmPHjh07duyNN9746KOPvFDJuXPnvvXWWwCwdevWjRs3trba1q1byYXnnnvOLcfdt2/fk08+aTQamUzmZ5999sILL7hlt60ZM2YMmbmQrqqqqqqqKisra+XKlTt27Bg7dqzjnXjogtbU1Dz33HN79uxpXrdjx46tXr16165dDz74oN1WBEG8+eabGzZsoD8B1Gg0Go0mPz//1KlTy5Ytu3btWkpKiuMP5Vh9ff2sWbPodauurv75559//vnnuXPnbtmypfkzMudO9YwZM8iHONu3b6eGwDS3fft2cuGZZ55x/aCuf1iEkLt4JIDHFniEWlTfCBsuwpN9YHjUXeUMBqNv375cLveulevrlUolDnRHiA5b4N1LLpffunULAE6dOvXEE0+0cauIiIgTJ06YzebRo0eTO7Eb3SoUCttVDYIgZs6ceeTIEalUOnr06IiICIVC8fPPP2s0Gr1eP27cuKKioo0bNy5dupTNZmdkZKSkpFgsluPHj1+/fh0APv7446FDh06aNKldB3XCrFmzFi9ebDabd+zYsW7dOj8/v+br1NTU/Pe//wUAPp8/ffp01w+6ZcuW+fPnW61WPz+/nTt3tv1jJiUl7d27t7V3q6urX375ZXLmUYFAQH9LqVQCQHBw8KBBg/r06RMUFNTY2FhUVHT48GGFQqHT6R5//PHs7OzBgwe3tnMPXVCtVvvQQw+R6/B4vNGjR/ft25fP51dUVBw6dKiwsLCysnLEiBEnT560q9v69evXr18PAAwGY/jw4YMHDw4ODrZYLEql8tq1a6dPn6bPC+P07T179uw9e/YEBgaOGjWqZ8+eDQ0NWVlZN27cAIAvvvgiPT19/vz5dps4d6qfeeYZMoDfuXPnqlWr6EPtKCaTaffu3QDAZrPtsuK5fn2d+7AIIXfxSACPP68Qao2VgO1/QlktPNUHmLTH01T0Tg50V6lUBoPBN1VECHUbY8eO/eWXXwBg8+bNycnJzz//PIfDuedW/v7+w4cPp4bzkC9dqcbly5cvXbo0Y8aMzz77jAomVSpVRkbGH3/8oVar582bt3v37t69e+/bty8pKYlcwWazvf766//6178AYNmyZV4I4GUy2cSJE3ft2qXVavfu3dtifL5z507y2/uJJ55o74OM5pYuXbpkyRIAEIlE+/fvf/jhh9u+rUQimThxYotvmc3mjIwMMnofO3asXQttZmbmqlWrMjIy7BJGms3mJUuWrF692mKxvPjii1euXGnt0B66oLNnzyaj94kTJ27ZskUmk1FvWa3WVatWvf/++2azefr06Tdv3qT/VyXb8zkczpEjRzIyMux2S8a6EomEfOnc7f37779fvHhx4sSJX3zxBZVo3WazvfXWWx9//DEALF++/IUXXrA7pc6d6ri4uMGDB587d668vPzEiRMjRoxoXp+ffvqJ7Aw/evTokJAQ1w/q+odFCLmLR8bAI4QcO1kKH19oua8Kg8EQCoXR0dE9evQICwsTCAQtPlxHCCHXvfzyy2TaeZvNtmDBgvDw8KeeemrDhg2nT5+2mxbeo2w228MPP/z111/Tm4KDg4M3bNhALn///ff+/v6HDx+mgj0AYDKZa9asCQ0NBYDff//99u3bXqjq888/Ty58+eWXLa5AlbvYf95ms82fP5+M3sPCwk6dOtWu6N2xefPmnT17FgCSkpK+/fZbu/8yK1euHDlyZPPoi8vlrlq1aurUqQBw9erVnJwcB5V3+wU9ceIEOb46IyNj9+7d9OgdAFgs1uLFi+fNmwcAJSUl9Dbz6urqiooKABg5cmTz6B0A/Pz8nn76abm82Yyv7WGz2QYNGvTDDz/Qp0kjP1Hv3r0BoKKi4vz583ZbOX2qZ86cSS588803LdaHKrd7OuPKQV38sAghd/FIYICjXhC6pzwNLD0LLXYHZrFYfn5+QqEwJCQkNjY2JSWlb9++ycnJ8fHxMTExoaGhGNUjhNxCKBRmZWVRKanUavW33377+uuvDxs2TCQSpaamvv7667/99psXavLhhx82/1rLyMigkn0+++yzPXv2tFvBz8+P7OcMAJcvX/Z0JQFgxIgRZDWysrKaPzK4evXqxYsXASAhIaH5SOy2M5lM06ZN27RpEwD07t377NmzqampLtT6LmvXrv36668BQCqV/vjjj+3tJjBr1ixyITs728Fqbr+gn332GbmwfPny1pp23377bXLhp59+ogqp7HRUxgcPWbFihd2crwDAYrEmT55MLjvOfdicg1M9bdo0sovBnj17mqfuU6vVhw4dAgChUPjYY4+566B0bv+wCKG280gXeoRQW5TWwesnISMaak0g40MoH0L4EMIHdrPYnMFgsFgsFovF4/FEIhFZSBCE1WptbGw0mUxGo7G+vt5gMGCuO4RQu/Ts2TMnJ2fv3r3btm07duyYyWQiy20229WrV69evbphw4ZRo0Zt2bIlJibGQ3UQCAQthrtMJjM2NvbatWsAMGbMmBa3jYuLIxeqqqo8VD06BoMxd+7c9957jyCIbdu2ffDBB/R33dL8rtfrH3/88ZMnTwLAgAEDDh06ZNfa7IoDBw4sWrQIADgczu7du6mz1xqFQlFeXl5bW0v2tweA8vJycoEc8Nwit19QgiBOnDgBAEKh0MHY7Li4OJFIVFNTQ48ew8PDZTKZUqk8c+bMihUr3njjDR6P19oenBYYGDhs2LAW30pMTCQXqqurHeyhXac6KCho3Lhxe/furaur279/v90o9++//57cydSpUx3np3Tu+rr+YRFCrvBIAI+JJxFqozoz/FRwVwmDAVIehPAhNABC+BDGh5AACPYHVrM/KwaDQU7sRP/3TEb1FovFaDQaDIaGhgZ6bh6EOjvMbOwJTCZz8uTJkydPNplMFy9evHDhwuXLl8+fP5+bm0uucPTo0YEDB/7yyy/x8fGeqEBUVFRrvYqoPtitPT6gVvDad92cOXOWLFlisVi++uqrJUuWUDUnk9sBAIfDoZox20un0w0bNowcfjxy5Mi9e/e2OOGoc65fv/7kk0+Sz3k3btzoYGj3n3/+uWHDhv379zsIwxzMN+b2C1pWVqZWqwFAr9e35UtApVJRywwG4+233yanD1i8ePHq1aszMzMfeuihoUOHpqenu2ucdnR0dGu7ovo4tDgsxelTPXPmTDJJ4TfffGMXwDvoP+/iQUlOf1iEkFt4JIBn4u8rhJxFEKAygMoAf6qbCpkMkPJAxodgf5DxQeYP8kAIC2jhb42K6nk8nlgs/mufhM1mM5vNRqPRaDRiVI8QapGfn9+QIUOGDBlCviwsLFy3bt3nn39OEIRKpXr66ac91J3eQSMhFa21tg61gtf6H4WFhY0fP37fvn23b9/OysrKzMwky/ft20cGmePHj7dLG9Z2hYWF5IJAINi5c6cbo3eVSjVhwgSyG/nChQsdzEX36aefvv766xaLxfEOqTRvzbn9gpIntu3sssC++eabdXV1K1euNJvNer1+z5495PxnQqFw/PjxL730kivjHUht+cjNb1FXTvXYsWMlEolGozl69KhCoSBzBwBAQUEBOf48JiamxXZy71xf7A+IkOd4JIBv3lSIEHKFjQClAZR3p6VnMUDyV1QfEQjhgSDjQzCvhS4wZA98f39/u7Z6i8VC9cDHqB51CtgC701xcXGbNm1KTEx87bXXAODChQvnz58fNGiQr+vle/Pmzdu3bx8AfPnll1QAT/Wfnzt3rtN77tWrl7+//7Vr12pra8eNG3f06FHqUawrGhsbp0yZQk4ZmJmZSc6p1qKsrKyFCxcCAJPJnDlz5sSJE5OTk0NDQ/l8Ptnoeu3atX79+rlepXahos1evXr9+9//vuf6dl8UDAbjgw8+eP7557/55pujR4/m5OSQ48b1ev3OnTt37tw5a9asL774ovmgbo9y8VRzuVwyUYLVav3uu+9effVVspya/n3GjBnNvzA75vVFCLULBvAIdVbWlqJ6NhOC/EDGB3kgyAPvtNgH+7nGDQkAACAASURBVLeQWpLBYHA4HA6Hw+fzqUKbzUZF9Q0NDXV1dWaz2eOfBCHUgS1cuHD58uXk3NHnzp3rLAE8FboQLSYLBQCA5tm/2mj06NHR0dElJSX79u3TaDQSiaS0tPTYsWMAEBERQaVhc4JIJDp8+PDIkSOvXLny22+/ZWZmHj16NCgoyOkdkhYsWHDq1CkAiI+P37Vrl4N+46tWrSIXtm3bRqU6p3PQs9pzqGznWq3W6TkLIyIiFi1atGjRIovFcvny5ePHj+/atYtMOvj1119HRUUtXbrUXRVuC9dP9cyZM8lMh998803zAL7F/vMd8Pp69E8VoS7JI4msWZgeGyEfsdhAaYA/1XDsNvznOnx8Ad7Nhpf+B0t+gc1XYE8+ZJfBn2r7sJ/CZDK5XG5AQIBEIomMjExMTOzXr19KSkqfPn169eoVGRkpFou93EaBEB3Ov+B9TCaTnGoOALRarU/r0g5U53MHuceLi4ud2zmTySTT1JlMJnLc+7Zt28g+w3PmzHFxWHVwcHBWVlZaWhoAXLhwYeTIkRqNxpUdbtiwgWy1FovFP/30k4MmfYIgyNzjISEhrQ2fJmdi97LIyMiAgAAAUKvVrleAzWYPHDjw7bffvnDhwrp168hCcqiIqxVtM7ec6kGDBpHTtl28eJHMWHH27FlyFMZ9992XkJDgiYO6nUf/VBHqkjzyS6h5Dm2EkA9ZbFBRBxeq4NCtpqj+1eOw4jx8cRV+KoRfK6FYD4ZWBsQxmUyyoV4ikURHRyclJZFRfUJCQo8ePcLDw0UikbvyACHkGHah9z6CIMrKyshl+rTP5CxWQJumq0OhhgTn5eW1uILBYDh+/LjT+3/22WfJ772tW7cSBPHVV18BAIPBePbZZ53eJ0UqlWZlZfXv3x8ALl265EoMf+TIkb///e8AwGazd+3a5TgNYW1tLdnrSiqVtva3tnv3budq4goOh0M1vG/ZssWNe37jjTfIuV2USiX9JHv69nbXqZ4xYwa5QDa8U83vLbaud8zr6+k/VYS6Ho+E2hwM4BHq8OoboagGzlfC/gLYchWWnYOFWfDKcVh67k5b/bkKuK0HY+tRPTlZvUwmi4mJSU5O7tevX3JyckJCQmxsbHh4OLbVI0/AAN69du3aVVNT43id7777rrKykly+//77qXImk0kmDG9vgjHvIGcUA4DLly/n5+c3X2HNmjWu1DwyMvLRRx8l979u3TpyePkjjzwSGxvr9D7pJBLJsWPHBg4cCAC///77I4884kRt8/Lypk2bRoag69evp4brtyYgIIB8KlFQUNBic+hPP/2UlZXV3mq4BTlyGwA2b9587tw5xytTk6LdE0EQHA6HXKanifH07e2uU/3MM8+Q34o7duwwmUy7du0CAA6HM336dM8d1L08/aeKUNfjkVCbi01xCHVODY1wW3+nrf7La7D0HLz8V1S/9RocugUXquC2HkytNEiwWCw/Pz+BQCCTyci2+r59+9KjeqFQiF2gkdPw5nG7NWvWREdHL1iw4PTp081bGg0Gw/r16+fMmUO+7Nu3r90AeHLO59raWg9lp3cFg8GYOHEiABAEMXv2bPrIXqvVunbt2g8//NDFO2revHnkwnvv/X/27jygiWtrAPiZEAIETNgUwloFwUpFLVitK1E2BRQtYkVc69Jqq7Y+F0R9toqopRWf/dTiVqtgq/gEd3nigguiaBG1z1akSiuKiEiQLUDy/XH7pmk2yB7g/P4aJrPcuXMTcnLvnLucLGgy/bssGxubs2fPkh9Nbt++PXz4cMnZ0VpUWVk5evRo8gPNnDlzPv744xZ3MTExIbe4sbFxzpw5UjlQMjMzY2JiVLsG7QkJCQkPDwcAoVAYGhp64MAB2RHvDQ0NmZmZfD7/5MmT9Mrz58+PHTs2OztbtoWLxeKEhARSq35+fpIZYUDHzVtbVd21a9dBgwYBwOPHj5ctW0YC3dDQUHt7e92dVLv08FZFqJ3RSf8Y9sAj1J7UNsLjRngs+NtKtik4WwHP8s9p7TqzgWcp58c7kgBfMrAHicnqSaq8mpoazE+DWgO733VBIBBs3bp169atlpaWffv2Jaku6uvrHz9+fP36dXpyCi6X+91330ndgoiICBLbhIWFTZo0yd3dnYy7cXR0jIqK0v+1SImLi/vhhx8aGhpyc3M9PT3Dw8MdHBzKy8uzs7NLSkpcXV3Dw8NJDjD1hIWFOTk5lZaWkhzpNjY248aN017xAQC4XG5WVlZISEheXl5hYSGfzz937hz5IG3RqlWrHjx4AAAODg4jRowgafPl6t27Nz1wYOnSpaNHjwaAAwcO5ObmjhkzxtXVtbKyMjs7m0xOFhcXl5iYqIVrU93+/fsDAgIKCgoEAkFMTMyKFStGjBhB5pyvqKi4e/duXl6eQCAAADqjGwA0NzdnZGRkZGTY29sPHDjQx8fHzs5OKBSWlpYeP36cPFzNYDDo7G40XTdvbVX15MmTL1++DACbN28ma+SOn9fuSbVL129VhNoZnQTw2AOPULtX2wgPKuGBREIrBgX2FtCFDQ6W4MAGBzZ0sQQ78xYmqycD5+B/UX1jY2N9fX1dXV1tbS1G9UgKplrQurCwsJKSEpJhvqamhoQBsvr3779jx45evXpJrV+wYEFaWtr9+/fLy8uTk5MltzeGAN7b2/v777+PjY1tbGysqKjYu3cv/ZKXl9eRI0fIeGO1mZiYTJ8+PSEhgfwZGxtrZmamUYnlITF8aGhobm7u3bt3SQzfmnnm6THSZWVl0dHRSrbcsmUL3T8fERGxdu3alStXisXiR48e0TEhALBYrKSkJD6fb6gAnsvlXrlyZeHChbt3725ubi4uLi4uLpbdzN7ensfj0X/SD3O9ePHi6NGjR48eldre1tZ2x44dgYGBUut13by1VdXR0dHz589vaGggQxKsra0jIiJ0fVLt0vVbFaF2RlfTyDEZ0CTSxbERQkZKJIbntfC8Fu5KjPFUabJ6EtVbWFjQcybhZPVIEo6i1LrPP/981apV165dO3/+/I0bN+7fv//s2bOamhozMzMul9u9e3c/P7+xY8cOHjxY7vAHDoeTl5e3ZcuWkydP3r9/XyAQ0PN1G4no6GhfX9+vvvoqOzv76dOnFhYWnp6e0dHRc+bMIU84a2jmzJl0AK/J9O/KcTicM2fOjBw58sqVK/fu3QsICDh37pyjo6OOThcfHz98+PAtW7ZcunTp+fPnbDbb2dk5ODh41qxZb7755t27d3V03tZgs9kpKSlLly7du3fvhQsXioqKKioqGAyGjY2Np6enn59fcHBwYGAg/Vg7AAQEBBQXF585c+bKlSt37tz5/fffBQKBiYmJnZ3dW2+9NXLkyKlTp8qdqE8PzVsrVU0idjr53Pjx45X/kGSc91fXb1WE2hNKR3NmLDwPr3H2aISQPK2frF4ukUhE+upJVF9dXV1fX6/bEiPjwGazPT09DV2Kv3zzExQ81/dJu9vA0nda3gzpx40bN8gz6v7+/kaYCAAhhFD7o6sc0RYm8FpHh0YItXFksnoyXz2NRPUkpCfxPHm6XhaDwaBntgMAMlRSJBKRvnoy/P7169fG1hOINIc98MjY7NmzhyzorvsdIYQQkqSrAN4cZ49CCKmCjupvl/+1ks2Ezuy/8uSRcfhceWMDGQwGi8VisViWlpb0ShLVC4XCurq6urq66upq45ywGrUSBvDIqFRVVaWmpgKAlZWVAdOzI4QQ6lB01gOPATxCSGO1TfBYIJ0AvxMLurDB0RK6kFR5bHCwBDN52c3oqN7KyopeSSfAJ9nyXr9+jVF9W4FJ7JBR+eKLL0jO8xkzZuBjugghhPRDV3E227TlbRBCSA3VQqgWwsNXf1vJNv2zl97JCpwsoTMbHBVE9fS0dhwOh15JonqhUFhfX19TU/P69WuRCPNwGh06mzRChnLr1q2rV6/W1tbm5OScOHECAKysrJYuXWrociGEEOoodPVlyBIDeISQHmkyWT1IRPWSk9VLjsCvrq6uq6vDqN6wcAg9MrisrKy4uDjJNVu2bHFycjJUeRBCCHU0GMAjhNot2cnqAcDa7K/U950twMkKHC3lT1YvGdWTWZdxsnrDwiH0yHg4ODj4+vrGx8cPGzbM0GVBCCHUgehqGrkTxXDkgS4OjBBCWiY5WX1n9p/z1duZy4nq5SJRvVAoxMnqdc3Nzc3a2trQpfgLTiOHEEIIIT3TVQ+8FfbAI4TaiGbxnwnwJZky/kyPJ5kqz1peAnyKophMJpPJJNPaEfRk9XSqvIaGBh1fR/uHz8AjhBBCqIPT1ZehTiwdHRghhPShUQRPXsOT139bKXeyensLkO2ql5qsnpCM6l+/fl1TU9PY2KjzK2lHMIBHCCGEUAenqy9DcidqRgihNk3zyerpqN7W1pasJFG9UCisra0lffVNTU16uZq2BwN4hBBCCHVwuvoyxMEeeIRQxyB3snp6WjuSJ8/JCrqwwULeJy4d1VtaWtIrSUc96auvra3FyeoJTGKHEEIIoQ5OZwE89sAjhDowRdPaqTRZvbm5eadOneiVkpPV19XVCQSCDjWtHZPJpKjW5RVECCGEEGqndBXAm5mAmQk0YI8RQgj9j2xUTwHYmP8tVZ6jJdhbAFPefOeS09qRNSQBflNTE0mA//r169raWh3NLWJwOH4eIYQQQkiH34eszaEMp1JCCCHFxAAv6+FlPfy34m/rpSarJ532pjJRPZ0A39zcnMvlOjg4AIBYLBaJRE1NTWT4fbuZ1s7UFGc3QQghhFBHp8MA3sYMA3iEEFLHqwZ49fdZ51o/WT1FUXRfPZfLJSvbwWT1GMAjhBBCCOm2Bx4hhJBWyJ2snkxrR6e+55HJ7cxB9lFxuZPVi8Vi8lA9ieqrq6uNebJ6HEKPEEIIIaTbHniEEEK6Q09rJ8nMBLqw/3qu3sESHNjQSd7MIBRFmZqaSiXAJ8PvGxsbGxoaamtrq6urjWSyehYLZzdBCCGEUEenwwDezkJ3x0YIISRfQzP8Xg2/V/9tpQUTHNjQxfKvkL4LGyzljUlnMBgsFovFYllaWkpOVk/66uvq6gw1WT0OoUcIIYQQ0mEAb4tD6BFCyDjUNcEjATxSPFk9yZPnbKVwsnoS1VtZWdErSVRPht/rIarHHniEEEIIIR0G8PbYA48QQkZMw8nq6aheP5PVYw88QgghhBAOoUcIIfQXJVH9n3nyLKAzG3iWwJIX1cudrF4kEjU2NgqFQpL9Xo3J6plMJoMhM40eQgghhFAHo8MA3swEOrGgWqi7MyCEENIH2aieQYGtufRz9fYWyqa1Mzc353A4ZCWZ1o5MVl9XV0eieiUFwPHzCCGEEEKg0wAeALqwMYBHCKF2SCSGF3Xwog7uVfy1kkGBXasnqyfT2pmbm1tbW5OVSiarxwAeIYQQQgh0HcA7sOHhK52eASGEkLEQKZisnkxoJzm5nY28LKdyJ6snqfIo2antEUIIIYQ6Hp33wCOEEOrImkRQ+hpKX/9tJctEOqR3sASOvF52kipPP0VFCCGEEDJyGMAjhBDSN6GCyer/7Ku3BMf/PV0vd7J6I+Hb2QDpWjtjgliEEEKoA9NxAG+p08MjhBBqP+qa4LFAOgG+pSk4sGHxO2BqfEnoh7oYugQIIYQQ6mB0+4WIZwn42CJCCCG11TRCeZ0xRu8IIYQQQvqn2+9EZiZgLS9TEUIIIdRKPBzMhRBCCCEEALoeQg8APEuorNf1SRBCCLVbjhjAI4Q6jJcvX/r5+T169MjW1jYnJ8fHx8fQJUJacOrUqby8PAAICAgICAgwdHFQ26b7AN4Kfq5oeTOEEEJILicrQ5cAIYT0orm5+f3333/06JGlpeXJkycxem8fbt68OW7cuPr6+kGDBi1ZssTQxUFtns4fK3TGL14IIYQ0gP9H2jomk0lRlItLW0r6p+cyP3v2jKIoiqL8/f31c0ZknJYvX/6f//yHxWIdOXKkf//+hi6ONrXFzwGtKC8vHzt2bH19va+v7/Hjx9lsnKOrZfiRqJzOe+Bd8IsXQgghDTh3MnQJFNh1+Y+fpSa4172unS0+5rtr/bAvXrxITU09e/bsnTt3Kioq6urqLC0tHRwcPDw8/Pz8Bg0axOfzzc3/ltWmqalp7dq1AGBrazt//nytFwkhAzJI8z506NDGjRsZDEZqampQUJB+TtrBeXp6Pnz4UGolk8nkcrmurq7vvPNOTEzMsGHD1D5+U1NTdHT077//7uHhcebMGWtra83KixCAHgJ4505AUSAW6/o8CCGE2iErFnBYhi6EAmWChofltXo+qZkOMvL/61//io+Pf/36bz9GCAQCgUDw4MGD06dPA4CFhUVRUZGTkxO9QVNT0+effw4AHh4eGMCjdkb/zfvu3bvTp08HgO3bt0dFRenhjEiRpqamioqKioqKgoKClJSU4ODg77//3sHBQY1DLV68+MKFCzwe7z//+Y+jo6PWi4o6Jp0H8GYmYG8O5XW6Pg9CCKF2CIdx6dqyZcs2bNhAlimK6tOnT48ePbhcbk1NzZMnT27fvl1RUQEAdXV1QqFQvVNMmDChubnZzs5Oa4VGqN0pKCj4xz/+4e3tPXHiREOXRSeM/HMgODjY1dWVLDc1NT158iQ3N7empgYAsrKygoKCrl69amWl2j+ktLS05ORkGxubrKysrl27ar/QqKPSeQAPAM6dMIBHCCGkDjeOoUvQrl29enXjxo1kecyYMcnJyW+88YbkBmKx+NatW//+97/37Nmj9llSU1M1KSRCHUFsbKyhi6BbRv458Mknn4SHh0uuEQgEixcvTklJAYA7d+4kJSWtXr1apWPGxMTExMRosZAIETpPYgf49QshhJC63Iz1Afj2ISUlRSwWA8CQIUOOHDkiFb0DAEVRfn5+CQkJJSUlHTD7FEKow+JwON9++21oaCj5c+/evYYtD0I0fQTw7hjAI4QQUgv+BKxTP/30E1n44IMPKIpSsiWTyWQy/xy1V1RURFGUhYUF+fPhw4fU3w0YMEBqX7nZp6XyDItEov379wcFBTk5OVlYWHh7e8+dO7ekpERyl8LCwpkzZ/bo0YPNZtvZ2QUFBWVmZsot8OnTp8nBP/zwQ0UXtXr1arLNd999p+TaaT169CDb0/Um17lz58hmWswifunSJRsbG3JY8mx2iy5fvky1zjfffCO1740bN9asWRMaGuru7s5ms83NzXk8XmBg4MaNG1+9eqXojDq9oZLy8vLmz5/v6+trZ2fHYrF4PF5QUNDmzZtra5XlpLh58+a8efP69OnD5XJNTU3t7Oy8vb0DAgJWrlyZk5PT3NxMNlOpecvmyj5y5Eh4eLirq6uZmZmDg0NERMTRo0eVlEqNqvb09CQnLSwsVHLkixcvKsrjrZX7q+rFKvoc0MVbVYvmzZtHFh49elRWVkaWpapCLBYfPHgwIiLC3d3dzMyMoqiioiKypfLc+61sk3JP2tjYuGvXLj6fz+PxzM3N3dzcYmNjr1692uIVqfT20byxAYBQKNy5c2dERISrq6u5ubm1tbWPj8+8efNu3LjRYmkVUeMjsT3RxxB67D9BCCGkBpYJOFoauhDtWnV1NVmgwxVDqaqqmjBhwpkzZ+g1v/7666+//pqampqVlUUi4VWrVq1du1b8v7y4dXV1Z8+ePXv27GefffbVV1/poZAzZ85cvHgxAOzevXvLli2KNtu9ezdZ+OCDD7Ry3oyMjIkTJ9bX1zMYjK1bt86ZM0crh1Vk5MiRJHOhpGfPnj179iw7OzsxMTE1NXXUqFHKD6KjG1pVVfXBBx8cPnxYtmxnz57dsGHDwYMHBw8eLLWXWCxetGhRcnKyWCKp8suXL1++fPnrr79evHhx7dq1d+7ceeutt5RflHI1NTVTp06VLNvz58+PHz9+/PjxmTNnpqSkUDK/kalX1bGxsSRi2b9/P/0IjKz9+/eThcmTJ2t+Us0vVkcuXrw4YsQIslxVVWVpqeX/Gd27d6eXy8vLZVPZvXz5cuLEiVlZWZIrxS2l79awTZaVlY0dOzY3N5de8/vvv6empqalpX322WdJSUly91Lj7aNhYwOAmzdvRkdHFxcX02saGhqqqqp+/vnnbdu2TZs2bfv27SyWarlq9fyRaIT0EcDbmAOHBQI1c98ghBDqoFw7AUNPXwI7KCcnp99++w0ALl68GB0d3cq9nJ2dz58/LxQKQ0JCyEGknm7lcFQbOCEWi6dMmXLmzBk7O7uQkBBnZ+eysrLjx4+/fPlSIBCEhYUVFxdv2bJlzZo1TCaTz+e/9dZbTU1N586du3fvHgB8/fXXgwYNGjdunEonVcPUqVPj4+OFQmFqampSUpKZmZnsNlVVVf/+978BgM1mv//++5qfNCUlZe7cuc3NzWZmZmlpaa2/zJ49ex45ckTRq8+fP//4448bGxsBoFOnv/W0lJeXA4C9vf2AAQPefPNNGxubxsbG4uLi06dPl5WVvXr1asyYMTk5Oe+++66ig+vohlZWVg4ZMoRsY25uHhIS0qtXLzabXVpaeurUqYcPHz59+nTEiBEXLlyQKtumTZs2bdoEABRFBQQEvPvuu/b29k1NTeXl5Xfu3Ll06RLJVUao3bynTZt2+PBhKyur4ODgbt261dbWZmdn//LLLwCwc+fOvn37zp07V2oX9ap68uTJJKZKS0tbv349gyFnOG1DQ0N6ejoAMJlMqax4mt9f9S5WR8RiMd1T3WLYrIa6ur/yeElNpUnOOHny5KysLFNT00GDBnl4eNTU1OTl5bVYEpXapJTm5ubo6Ojc3NzOnTtHRUV5eHi8evXq9OnT+fn5YrH4q6++YjKZ69evl9pLvbePho0tPz+fz+eTKU46deo0evToHj161NTUXLhw4dq1a2KxeM+ePU+ePDl16pTcI8ul9kdie6KPAB4A3Llwp1w/p0IIIdROvME1dAnau1GjRl25cgUAtm/f7uPjM2vWLFNT0xb3srCwCAgIqK+vl/xTk2IUFBTcunUrNjZ269atdDD54sULPp9/9+7dioqK2bNnp6end+/ePSMjo2fPnmQDkUj06aef/utf/wKAtWvX6uFrXOfOnSMjIw8ePFhZWXnkyBG58XlaWhr5xh8dHa3qDxmy1qxZs2rVKgDgcrmZmZkqzUdta2sbGRkp9yWhUMjn80n0PmrUKKlOs6CgoPXr1/P5fBMTE6m9Vq1atWHDhqampg8//PD27duKTq2jGzpt2jQSfkRGRqakpHTu3Jl+qbm5ef369StWrBAKhe+///6DBw/oPj0S0gCAqanpmTNn+Hy+1GFJ+GFra0v+VK95//TTTzdv3oyMjNy5cyedaF0kEi1evPjrr78GgISEhDlz5khVqXpV7eHh8e677+bm5j558uT8+fN0/7OkY8eOkcHwISEhXbp00fykml9sG3Xp0iWywGQyeTye1KsFBQUikWjYsGHff/+9m5sbWSkWi0UikZJjqtomZU8KAKNGjUpLS+Ny//w3uWbNmm3bts2bN08sFn/55ZejR48eOHCg5F7qvX00aWz19fUxMTEkeh84cGB6erpkBR46dCg2NlYoFGZlZX355ZdLly5VUmM0TT4S2xN9PAMPAF3xSxhCCCEV4f8OXfv4449J4jqRSDRv3jwejxcTE5OcnHzp0iWpaeF1inwD3rt3r2RXsL29fXJyMln+8ccfLSwsTp8+TQd7AMBgMDZu3EhGtP7000+PHz/WQ1FnzZpFFnbt2iV3A3q9huPnRSLR3LlzyVdVR0fHixcvavGr6uzZs8mzsj179jxw4IBU31diYmJgYKBs9MVisdavXz9+/HgAKCwszMvLU1J4rd/Q8+fPk+er+Xx+enq6ZPgBACYmJvHx8bNnzwaAkpISyT7z58+fl5aWAkBgYKBspAQAZmZmkyZNcnJyUnQ5rSESiQYMGHDo0CHJadLIFZEx2KWlpdeuXZPaS+2qnjJlClnYt2+f3PLQ62WHNGvl/qpxsW3R06dP6a7sgQMHyo7PF4lEXl5ep06doqN3AKAoSvmPF5q3yW7duqWnp9PRO/HRRx8tWrSIlGrt2rWSL6n99gENGltqauqDBw8AgMfjnThxQurnj/Hjx9MPIm3YsEF5AgvQ8Udim6OnAL4bfglDCCGkoq6YwU7HOBxOdnY2nXaooqLiwIEDn3766dChQ7lcbu/evT/99FNN8gy13hdffCE7hJLP59MTL8+YMaNbt25SG5iZmZFxzvC/XildGzFiBClGdna27E8GhYWFN2/eBABvb2/ZJ7Fbr6GhYcKECdu2bQOA7t27X716tXfv3hqU+m++/PJLkk/bzs7u6NGjqg4TmDp1KlnIyclRspnWb+jWrVvJQkJCgqLoaMmSJWTh2LFj9Ep6fDWd8UFH1q1bRyd6pJmYmLz33ntkWXnuQ1lKqnrChAmkj/Tw4cOykU9FRcWpU6cAgMPhjB49WlsnlaT1i1VbQECA+H9UnaddkaamppKSkpSUlH79+pFIGwCWLVsmd+N//vOfquYQ0bxNxsXFyT3pihUryDj/M2fO0Cn3QIO3D2jQ2Oi8/cuXL7e2tpY946xZs8gvPpWVlcpzPer0I7Et0l8PPD7GiBBCqPXYTOiCGex0r1u3bnl5eenp6WFhYZIPdYtEosLCwuTk5HfeeSckJESn/dudOnWSG+4yGIyuXbuS5ZEjR8rd18PDgyw8e/ZMR8WTRFHUzJkzAYA8vSn1qla63wUCQWhoKHmm1M/P78qVK3QlaO7EiRMkDjE1NU1PT6drT5GysrJbt25dvHjx7P88efKEvEQeeJZL6zdULBafP38eADgcjpJnsz08PEifpGT0yOPxSH/j5cuX161bR4+N1y4rK6uhQ4fKfalHjx5k4fnz50qOoFJV29jYhIWFAcDr169l8/b/+OOP5PmI8ePHK48t1bu/ml+sEYqIiKAnGjA1NXV3GrjWOgAAIABJREFUd58zZw5dG3FxcXJbLIPBiIiIUPVcmrdJRU/HcLnc4cOHA4BIJKIHQWjy9gF1G1tjYyP9429UVJTcM1IURb90+fJlRQXT6UdiG6WnZ+AtTaELG8paGByBEEII/amrNf7yqycMBuO999577733Ghoabt68mZ+fX1BQcO3atf/+979kg6ysLH9//ytXrnh5eemiAK6urooyGNFjsN3d3ZVvoCTnk3ZNnz591apVTU1N33333apVq+iSk+R2AGBqakp3Y6rq1atXQ4cOJY8fBwYGHjlyRFudigBw7969iRMnkqdzt2zZouTR7p9//jk5OTkzM1NJGKZkvjGt39A//vijoqICAAQCQWvSm7948YJepihqyZIlZPqA+Pj4DRs2BAUFDRkyZNCgQX379tXWc9pubm6KDkWPcZD7WIraVT1lyhSSpHDfvn1SmcOUjJ/X8KSE2hfbFnl5ea1Zs0ZRjk83NzepHJCtoWGbdHJysre3V/Sqr6/vyZMnQeInGE3ePoQaja2kpIT8MOHo6Ojo6KjoXG+//TZZIIPtZen0I7Ht0lMADwAe1hjAI4QQai1POQPukG6ZmZkNHDiQTn308OHDpKSkb7/9ViwWv3jxYtKkSToaTq+kk5D+uqloG3oD5VmjtMjR0TE8PDwjI+Px48fZ2dlBQUFkfUZGBvmWHB4eLpU2rPUePnxIFjp16pSWlqbFr6ovXryIiIggQ3Y/+eQTJRMvffPNN59++mlTU5PyAyrpNtT6DSUV23qSmcMBYNGiRa9fv05MTBQKhQKB4PDhw2QmLQ6HEx4e/tFHH2nyvAPRmkuWbaKaVPWoUaNsbW1fvnyZlZVVVlZGT29WVFREul7d3d3l9pPr5/7q7f2oLSNHjqSfY2cymRwOx83N7Z133qEjTLnkjgxvDU3apGTqAVl0bF9ZWUkWNHz7gFqNjT67kt8aJF99+fKl3A1095HYpukvgPe0gaulejsbQgihts0DA3hD8/Dw2LZtW48ePRYuXAgA+fn5165dGzBggKHLZXizZ8/OyMgAgF27dtEBPD1+noyxV4+np6eFhcWdO3eqq6vDwsKysrLUjhAkNTY2RkVFkSkDg4KCyPxVcmVnZ3/yyScAwGAwpkyZEhkZ6ePj4+DgwGazScfgnTt3fH19NS+SSuho09PTc8eOHS1uL9XNSFHU6tWrZ82atW/fvqysrLy8PPIor0AgSEtLS0tLmzp16s6dO2Uf6tYpDauaxWKRp4Kbm5t/+OGHBQsWkPX0jNyxsbGy3a3GeX+Nwdy5c8PDw1XdS+0RHLprk7Iz2Gn49gF1G5uio6m0mY4+Ets6PQbwWNsIIYRah0FhCnpj8cknnyQkJJC5o3Nzc9tKAE9/HVQyIXOLeY8VCQkJcXNzKykpycjIePnypa2t7e+//3727FkAcHZ2ptOwqYHL5Z4+fTowMPD27ds3btwICgrKysqysbFR+4DEvHnzLl68CABeXl4HDx5UEnXQObf37NlDZ5+WpGRkte7QXY6VlZVqz1no7Oy8bNmyZcuWNTU1FRQUnDt37uDBgyTp4N69e11dXdesWaOtAreG5lU9ZcoUktZr3759sjGV3PHzRnh/dfpWNXLqtUnlPep0Vzb9uaGVt4+qjY2eA092QL4k+lVFn3I6+khs6/SUxA4AeFZg2fLksgghhBC4dAILvXaGIYUYDAaZag4kRkUaP3qkpZI8z48ePVLv4AwGg6Spa2hoIM+979mzh4wZnj59uoaPVdvb22dnZ/fp0wcA8vPzAwMDFQ0ubaXk5GTS7WZtbX3s2DEl/VdisZjkHu/SpYuix6fJVNJ65uLiQmbwqqio0LwATCbT399/yZIl+fn5SUlJZCV5VETTgraaVqp6wIABJIn3zZs3ScaKq1evkiHH/fr18/b21sVJtU6nb9W2QqU2WVpaqiQqJo+LAwDdALTy9lG1sbm6upJ8+E+fPpXMhy+FTpinJMGK1j8S2wH9BfAUdsIjhBBqHa+O/vO6ERGLxX/88QdZlnz2kkwsBBJTIhkV+inN+/fvy92grq7u3Llzah9/xowZJFDfvXu3WCz+7rvvAICiqBkzZqh9TJqdnV12djZ5+PbWrVuafGE9c+bMP/7xDwBgMpkHDx5UnoawurpaKBSSAiga0UpyQeuZqakp3XOYkpKixSN/9tlnJPN2eXm5ZCXrunlrq6pjY2PJAukLpXtE5fauG+f91fVbtc1R1CYlkUd4ZFVVVZG6oiiKHi2lrbePSo3N1NS0X79+ZFlRoxKLxfRLgwYNUnJqLX4ktg/6C+ABwNtWn2dDCCHUVmEArx8HDx6sqqpSvs0PP/zw9OlTsvzOO+/Q6xkMBkm/rGqGJP2gp0QqKCj49ddfZTfYuHGjJiV3cXEJDQ0lx09KSiKPlw8fPlxb8xvZ2tqePXvW398fAH766afhw4erUdr79+9PmDCBhKCbNm2iH9dXxNLSkvwqUVRUJLc79NixY9nZ2aoWQyvIk9sAsH379tzcXOUbk3mtWkMsFpua/jlAVDI3m66bt7aqevLkySQUT01NbWhoOHjwIACYmpq+//77ujupdun6rdrmKGqTkhITE2VTzQFAQkICyT4YEhJC/zICWnr7qNTYAICejCMxMVEgEMhusHv3bnLHbW1tpeaQl6WVj8R2Q68BvBcG8AghhFpCYQCvLxs3bnRzc5s3b96lS5dkexrr6uo2bdo0ffp08mevXr2kHoAncz5XV1frKDu9JiiKIlMli8XiadOmST7Z29zc/OWXX37xxReKpjprpdmzZ5OF5cuXkwVNpn+XZWNjc/bsWfKjye3bt4cPH678aVIplZWVo0ePJj/QzJkz5+OPP25xFxMTE3KLGxsb58yZQ3praZmZmTExMapdg/aEhISQHGNCoTA0NPTAgQOyo4sbGhoyMzP5fD6ZRos4f/782LFjs7OzZVu4WCxOSEggtern58dmsyVf1Wnz1lZVd+3alXRdPn78eNmyZSSkCQ0NlZv62zjvr4Zv1YsXLzL/R29zSWpI7TZJKy4ujoqKkvr5ddu2bWT4PUVR8fHxki+p/faRpFJjA4BJkyaRUfdPnjwJDw+XGkh/+PDhefPmkeUlS5YoulJJGn4ktid6fcTQrRNYMKGuhXkrEEIIdWhOVmDFMnQhOgyBQLB169atW7daWlr27dvXxcXF2tq6vr7+8ePH169fp78Qc7nc7777TmrYbUREBIltwsLCJk2a5O7uTnImOzo6RkVF6f9apMTFxf3www8NDQ25ubmenp7h4eEODg7l5eXZ2dklJSWurq7h4eEkLZN6wsLCnJycSktLSZJnGxubcePGaa/4AABcLjcrKyskJCQvL6+wsJDP5587d65z586t2XfVqlVkamUHB4cRI0YoGnMLAL1796YHDixdupR0hR04cCA3N3fMmDGurq6VlZXZ2dlkvqi4uLjExEQtXJvq9u/fHxAQUFBQIBAIYmJiVqxYMWLECDLnfEVFxd27d/Py8khHH51kCwCam5szMjIyMjLs7e0HDhzo4+NjZ2cnFApLS0uPHz9OHq5mMBh0djearpu3tqp68uTJly9fBoDNmzeTNXKHNGv3pNqlyVtVLBbTYbA+sxhoQu02SfTp04fD4Zw8edLLyysqKqpbt25VVVWnTp3Kz88nGyxatEh2Fjr13j5SVGps5ubmaWlpAQEBNTU1ly5d8vLyGj16tLe3d21t7YULF+iBAMHBwYsXL25dzWn0kdie6DWAZ1DQ3QYKy/V5ToQQQm1MDxyupS9hYWElJSUkw3xNTQ35Ziarf//+O3bs6NWrl9T6BQsWpKWl3b9/v7y8PDk5WXJ7Ywjgvb29v//++9jY2MbGxoqKir1799IveXl5HTlyhAwBVZuJicn06dMTEhLIn7GxsWZmZhqVWB7yhTU0NDQ3N/fu3bvkC2tr5pmnx0iXlZVFR0cr2XLLli10/3xERMTatWtXrlwpFosfPXpEf00HABaLlZSUxOfzDRXAc7ncK1euLFy4cPfu3c3NzcXFxcXFxbKb2dvb83g8+k96Iq4XL14cPXr06NGjUtvb2tru2LEjMDBQar2um7e2qjo6Onr+/PkNDQ0kfLW2to6IiND1SbVL129VY6N2myRMTEx+/PHHyMjIvLy8rVu3Sr5EUdSCBQs2btwou5d6bx8pKjU2APD3979w4UJ0dPRvv/0mEAjox+Zp06ZN2759u0qDodT+SGxP9DqEHgDetGt5G4QQQh0Z/qfQm88///zp06eXL19es2bN6NGjvby8OByOiYkJm83m8XhDhw799NNPc3JycnNzZaN3AOBwOHl5eWvXrh04cKCtra2ep9Fujejo6MLCwpkzZ3bt2tXc3NzGxqZfv35ffvllfn5+z549NT++5JTvmkz/rhyHwzlz5gwZvHrv3r2AgIBnz57p6FwAEB8ff+XKlYkTJ7q4uLBYLGtrax8fn08//bSgoIB+ktZQ2Gx2SkrKL7/8snLlyiFDhvB4PBaLZW5uzuPxhgwZsnDhwpMnT5aWlvbv35/eJSAgoLi4eNu2bbGxsb179yYN1czMzMnJKTg4eNOmTUVFRXKHTuiheWulqqWCqPHjxyv/Ick476+u36pGRe02SXN0dMzJydm+ffvQoUMdHBxYLJaLi8vEiRNzcnI2bdqkKEOhGm8fKao2NgDw9/e/f/9+SkpKWFiYs7Mzi8XicDg9evT46KOPrl+/vmfPHjV+99TzR6IRovQ82uTJa/jnFX2eECGEUFvCoGDz8LYxh9y6kw+v/9ZCBjit6+lktW6sskTiSJ9u3LhBHsj09/c3wkQACKF249mzZ6Rv3M/Pjx4tjzomfffAO1kBV/vjyxBCCLUTXbltI3pHCAD27NlDFnTX/Y4QQghJ0ncATwH0xLGRCCGEFMDx86itqKqqSk1NBQArKysDpmdHCCHUoeg7gAcM4BFCCCn2lvz5aBAyOl988QVJ2jxjxgwyZzhCCCGkawYYp+hjDxQFbWSiB4QQQvrDNoVuXEMXAiHFbt26dfXq1dra2pycnBMnTgCAlZXV0qVLDV0uhBBCHYUBAngOC9w7wSOB/s+MEELIqPnYAUN+9lyEjEJWVlZcXJzkmi1btjg5ORmqPAghhDoaAwyhB4C3OhvktAghhIyaD46fR22Eg4NDUFDQhQsXpk2bZuiyIIQQ6kAMk+rX1x6OPzTImRFCCBkpioJeGMAj47Zs2bJly5YZuhQIoQ7H0dFRz5N/I6NlmB74N7jQiWWQMyOEEDJSb3BwnlGEEEIIIWUME8AzKPDFUfQIIYQk9Mb/Cwip6+XLl127dqUoys7O7t69e4YuDkIIIV0xTAAPAH26GOrMCCGEjBH+X0BIPc3Nze+///6jR48sLS1Pnjzp4+Nj6BIhhBDSFYMF8D3tgGViqJMjhBAyLnYW4IITaSMDefbsGUVRFEX5+/sbuizqWL58+X/+8x8Wi3XkyJH+/fsbujjaxGQyKYpycXExdEFapW01pLZVtwah/xuKNwW1hmGS2AGAmQm8aQu3yw11foQQQkbkbex+R0gthw4d2rhxI4PBSE1NDQoKMnRxENK3pqamtWvXAoCtre38+fMNXRyEdM5gATwAvO2AATxCCCEAgLcdDF0ChNqgu3fvTp8+HQC2b98eFRVl6OIgZABNTU2ff/45AHh4eGAAjzoCQwbwfR1g38/QJDJgERBCCBkehwUe1oYuBEJtUEFBwT/+8Q9vb++JEycauiw6MWHChObmZjs7O0MXBCF9wAaPWsOQATybCV428HOFAYuAEELI8Po6AIMydCEQaoNiY2MNXQTdSk1NNXQRENIfbPCoNQyWxI7wwzGTCCHU4eH/AoQQQgih1jBwAP829roghFDH1okFPWwNXYiOSjbH8pEjR8LDw11dXc3MzBwcHCIiIo4eParkCDdu3FizZk1oaKi7uzubzTY3N+fxeIGBgRs3bnz16pUaRfL09CRFKiwsVLLZxYsXpUreo0cPsuann35SsuO5c+fIZipla7906ZKNjQ3ZkTxtSxMKhTt37oyIiHB1dTU3N7e2tvbx8Zk3b96NGzcUHc0g1a52xWpyUs0vtjVJufPy8ubPn+/r62tnZ8disXg8XlBQ0ObNm2tra5XspZxWGnZjY+OuXbv4fD6PxzM3N3dzc4uNjb169aqSXW7evDlv3rw+ffpwuVxTU1M7Oztvb++AgICVK1fm5OQ0NzfL3UuNRqiI5u2EUPWmqNdOioqKKIqysLAgfz58+JD6uwEDBkjtol4NK6Lkk0GNSgDMQo9ahxKLxYYtwaZ8uIej6BFCqKMKcIXYnoYuhFrWnXx4/bcqPZ+0p5PVurFe2jras2fPeDweAPj5+V28eHHq1KmHDx+W3WzmzJkpKSkUJf2L+8iRI0+fPq3o4NbW1qmpqaNGjVKpSKtXrybfgxcvXrxx40ZFm82aNWvnzp0AkJycvGDBAgBISkpavHgxAHz88cdbtmxRtGNsbCwZpPrtt9/Onj2brJSsh/z8fKldMjIyJk6cWF9fz2Awtm7dOmfOHPqlmzdvRkdHFxcXy56Ioqhp06Zt376dxWJJvWSQale7YjU5KWh8sUwms7m52dnZ+Y8//pDdq6qq6oMPPpB7QADg8XgHDx4cPHiwomIropWLPXHixNixY3Nzc6W2oSjqs88+S0pKklovFosXLVqUnJys5Jv5nTt33nrrLamV6jVCUFC3GrYTUPemqNdOioqKunfvrqiQANC/f/9r166RZTVqWO1PBrVbpvIGjxBh+AD+yhPYc9ewRUAIIWQwi/uBd9vsgW9nAXzXrl3T09OtrKyCg4O7detWW1ubnZ39yy+/kC3/7//+b+7cuVK7+/v737x5097efsCAAW+++aaNjU1jY2NxcfHp06fLysoAgMlk5uTkvPvuu60v0sOHDz09PQHA2dm5pKSEwZAzVLChocHR0fHVq1dMJvPJkyddunQBgPLychcXF6FQaGNj8/TpUzMzM9kdq6qqeDxeXV0dm81++vQph8ORrQepr+kpKSlz585tbm42MzNLS0sbN24c/VJ+fj6fz3/9+jUAdOrUafTo0T169Kipqblw4QIdMwQHB586dUrqKgxS7WpXrCYn1fxilcQzlZWVQ4YMuXfvHgCYm5uHhIT06tWLzWaXlpaeOnXq4cOHAMBisS5cuKBSC9TKxfbp04fD4eTk5HTu3DkqKsrDw+PVq1enT5+mW9fSpUvXr18vue/XX3+9aNEiAKAoKiAg4N1337W3t29qaiovL79z586lS5dqampkA3i1G6GiutWwnah9U9RrJ3V1dXl5eUKhMCQkBACcnJykniHncDhvv/222jWs3ieDJi0TA3jUGoYP4Gub4LPzmIseIYQ6Imsz+HIYyPS6tQ3tKYBnMBgikSgyMnLnzp10AmSRSLR48eKvv/4aAJycnEpKSkxMTCR3j4uLGzFiBJ/Pl1ovFApXrVq1YcMGAPD19b19+7ZKpRo4cCDptzx79uyIESNkN0hPTx8/fjwAhIWFHT9+nF4/YcKEgwcPAsCBAwfef/992R23bdtGvvpPmzZtz549svUg9TV9zZo1q1atAgAul5uZmTls2DD6pfr6el9f3wcPHpACp6enkyMQhw4dio2NFQqFALB+/fqlS5dKFsNQ1a52xWpyUg0vVkk8M2bMGDKmOjIyMiUlpXPnzvRLzc3N69evX7FiBQC4ubk9ePBAbhe0IppfLDFq1Ki0tDQul0uv2bZt27x588RiMYPBuHTp0sCBA8l6sVjs4uJSWlpqamp65swZPp8vdeSGhob09HQ+n+/k5ESv1KQRguK61aSdqH1TNGkn9fX1ZBS9h4dHUVGRbIFB3RpW45NBk0oADOBR6xj4GXgAYDOhl72hC4EQQsgQ3uG11ei9nRGJRAMGDDh06JDk9EUMBmPjxo1khGppaSndoUdLTEwMDAyUCnIAgMVirV+/nnzFLywszMvLU6kwU6ZMIQv79u2TuwG9fvLkyZLrZ82aRRZ27dold0d6/QcffKC8DCKRaO7cueQ7uqOj48WLF6W+o6emppLAicfjnThxQjJwAoDx48fTw/g3bNig6JFXPVe72hWryUk1vFhFzp8/T2IkPp+fnp4uGSMBgImJSXx8PHlEoqSkRNXM3lpp2N26dUtPT5eM3gHgo48+Ip3AIpFo7dq19Prnz5+XlpYCQGBgoGxsCQBmZmaTJk2SjC1BS41QltrtRCs3RbvthKZeDcstnvJPBp22TIQIwwfwADCghTcLQgih9mkAr+VtkH6sW7eOyZSeXNbExOS9994jy8qTw8maOnUqWcjJyVFpxwkTJpBeqcOHD8tGHRUVFadOnQIADoczevRoyZdGjBjRrVs3AMjOzn78+LHUjoWFhTdv3gQAb29v5c9FNzQ0TJgwYdu2bQDQvXv3q1ev9u7dW2qbvXv3koXly5dbW1vLHmTWrFkk3qisrFSSpE2f1a52xWpyUklavNitW7eShYSEBNlIm1iyZAlZOHbsWCsP2xqtvNi4uDg6uZqkFStWmJubA8CZM2fIgHwAoHOnVVdXt74k2mqEUtRuJ9q6KVp/U4C6NSylNZ8MBmyZqOMwigC+d2ewMjV0IRBCCOmXkxW4cQxdCAQAAFZWVkOHDpX7Uo8ePcjC8+fPlRyhrKzs1q1bFy9ePPs/T548IS/RD6+2ko2NTVhYGAC8fv06MzNT6tUff/yxsbERAMaPHy8VIFEUNXPmTAAQi8WSI+SJVna/CwSC0NDQ9PR0APDz87ty5UrXrl2ltmlsbKTze0dFRck9DkVR9EuXL1+Wu42eq13titXkpDTNL5YmFovPnz8PABwOR8nz7R4eHqQDXI14j6Z2w46MjJS7nsvlDh8+HABEIhHdk8zj8UhX7eXLl9etW1dfX99iwbTVCGWp1060dVO02E4kqVHDUlrzyaDPlok6MunftwyCyYC3HSAHn/VACKGO5F0cfmU03NzcFHUW0ZneSKIsKT///HNycnJmZqaSr9RqzCc3ZcqUI0eOAMC+ffsmTpwo+ZKSYd4AMH369FWrVjU1NX333XerVq2iU3AJhUIyWtXU1JTuQZVb1KFDh5JnmwMDA48cOWJlZSW7WUlJCQkAHB0dHR0dFR2Nzp5FxjnL0n+1q12xmpyUUPtiZf3xxx8VFRUAIBAIZBPXy3rx4kVrDitJw4t1cnKyt1f4gKivr+/JkydB4icAiqKWLFlCplGIj4/fsGFDUFDQkCFDBg0a1LdvX7n1pq1GKJca7URbN0WL7USSGjUsqZWfDHpomQiBkfTAA8BAZ0OXACGEkB4xKOiP4+eNhpIeV/prqEgknW/2m2++6d27944dO5R3iKnR2TVq1ChbW1sAyMrKoocZA0BRURHptHR3d5fbTefo6BgeHg4Ajx8/zs7OptdnZGSQL9bh4eGSSbOlPHz4kHxH79SpU1pamtzv6ABQWVlJFpQEaZKvvnz5Uu4G+q92tStW83ut3sXKRW5l69XV1am0veYXK/n8tiy6YdANCQAWLVr0z3/+k4xdFwgEhw8fXrhwYb9+/WxtbSdNmiTbf66tRiiXGu1EWzdFi+1Eiqo1LKmVnwy6bpkIEUbRAw8AHtbgwIay1ubXQAgh1La9aQe25oYuBNJAdnb2J598AgAMBmPKlCmRkZE+Pj4ODg5sNpt0Z925c8fX11e9g7NYLPKsaXNz8w8//EBPNL1//36yEBsbq6iDa/bs2RkZGQCwa9euoKAgspIeP0/G2Cvi6elpYWFx586d6urqsLCwrKwsuY8W01rTydb6zVpDw2pXr2J1eq/V0NTURBY8PT137NjR4vYq1b8eLlbuDFAURa1evXrWrFn79u3LysrKy8sjz58LBIK0tLS0tLSpU6fu3LlT9uFwXTRCNdqJTm+KVqhdw9DqTwbjrwTUPhhLAE8BDHKGf6swugchhFAbNgjHz7dx9CzWe/bsodNWS1Jj5LykKVOmkGRR+/btk40fFA3zBoCQkBA3N7eSkpKMjIyXL1/a2tr+/vvvZ8+eBQBnZ2cyX7QiXC739OnTgYGBt2/fvnHjRlBQUFZWlo2NjdRmpHMSWhoBS78qewS1aV7talSsru+1quj+7crKyoCAAO0eXCsXq7wnlu4Ml20Yzs7Oy5YtW7ZsWVNTU0FBwblz5w4ePEiSL+7du9fV1XXNmjVkS103QlXbiU5viha1voYltfKToa1UAmrrjGUIPQC86wQM/B0KIYQ6AAsm9FE4ihm1AWKxmKTg7tKli6JY+t69e5qcYsCAASSB9s2bN//73/8CwNWrVx8+fAgA/fr18/b2VrQjg8EgaeoaGhrIc+979uwhY26nT5/e4sOu9vb22dnZffr0AYD8/PzAwEDZsceurq4kkfjTp08lBxhLoTNUeXl5tXi9raGVale1YvVwr1Xl4uJiaWkJABUVFdo9tbYutrS0VElcTU8gr6QZM5lMf3//JUuW5OfnJyUlkZXffvst3Xuv60aoajvR3U3RkRZrWEprPhnaXCWgNsqIAngbc3gLJ4RHCKEOYIATsFoIo5BRq66uFgqFAGBnZ6doFChJ16yJ2NhYskD6/ejeP7n9opJmzJhBAvXdu3eLxeLvvvsOACiKmjFjRmvOa2dnl52dTbJ/3bp1S/abuqmpab9+/ciyossUi8X0S4MGDWrNeVukrWpXqWL1c69VYmpqSndvpqSkaPHIWrxY8hyHrKqqqnPnzgEARVEDBgxozaE+++wzkrS8vLycbop6aIQqtRPd3ZQWkcfaQWKuOFXJrWFZrflkMFQloA7FiAJ4ABiMqewQQqgDGOpi6BIgzVhaWpIIuaioSO68yseOHZPMIaeeyZMnkyAqNTW1oaHh4MGDAGBqavr+++8r39HFxSU0NBQACgoKkpKSfvvtNwAYPny47LRPitja2p49e9bf3x8Afvrpp+HDh0sNiqaRq4PGAAAgAElEQVRT2ScmJgoEAtkj7N69+9dffyWHUnVadUW0Ve0qVax+7rWqyGPqALB9+/bc3FzlG5Npz1pDixebmJgoN0VZQkICyX4XEhLi4ODQmkOJxWJT0z/nW5bM8abrRqjqG1BHN6VFDAajU6dOoHoOOZqiGpbV4ieDoSoBdSjGFcD36QLWZoYuBEIIIV3qxgXXToYuBNKMiYkJ6TxsbGycM2cO6bSkZWZmxsTEaH6Wrl27km7Dx48fL1u2jHxRDg0NVZ52m5g9ezZZWL58OVlQPv27LBsbm7Nnz77zzjsAcPv27eHDh0sOip40aRIZYPzkyZPw8HCpMcyHDx+eN28eWV6yZAmbzVbp1Ipoq9pVqlj93GtVhYSEkOkGhEJhaGjogQMHZEc+NzQ0ZGZm8vl8Mmdba2jxYouLi6OioqqqqiRXbtu2jYzWpigqPj6eXn/+/PmxY8dmZ2fL9iGLxeKEhATS9vz8/CTbkq4boapvQB3dlNYgU8RXV1ffuHFD7gbq1bBcyj8ZDFgJqOMwliR2BIOCwS5w/KGhy4EQQkhnhroaugRIG5YuXUr69A4cOJCbmztmzBhXV9fKysrs7Gwy0VRcXFxiYqKGZ5k8eTKZ3mnz5s1kTYvj54mwsDAnJ6fS0lKSF9rGxmbcuHGqnp3L5WZlZYWEhOTl5RUWFvL5/HPnznXu3BkAzM3N09LSAgICampqLl265OXlNXr0aG9v79ra2gsXLtA9b8HBwWTqaW3RVrWrVLH6udeq2r9/f0BAQEFBgUAgiImJWbFixYgRI1xdXRkMRkVFxd27d/Py8ki/NJ2DrTW0crF9+vThcDgnT5708vKKiorq1q1bVVXVqVOn8vPzyQaLFi0aPHgwvX1zc3NGRkZGRoa9vf3AgQN9fHzs7OyEQmFpaenx48cfPXoEAAwGg06wR+ihEar6BtTRTWlRREQECd3DwsImTZrk7u5Oksk7OjpGRUWBujWsiJJPBgNWAuo4jCuAB4ChLnCyGETy80cghBBq2yyY0M/R0IVA2hAREbF27dqVK1eKxeJHjx7R3+8BgMViJSUl8fl8zYO66Ojo+fPnNzQ0kF4sa2vriIiI1uxoYmIyffr0hIQE8mdsbKyZmTpj/Mg39dDQ0Nzc3Lt375Jv6mQmeX9//wsXLkRHR//2228CgYB+Qpg2bdq07du3MxjaHO2orWpXqWL1c69VxeVyr1y5snDhwt27dzc3NxcXFxcXF8tuZm9vz+PxWn9YrVysiYnJjz/+GBkZmZeXt3XrVsmXKIpasGDBxo0bJVfSU5e9ePHi6NGjR48elTqgra3tjh07AgMDpdbruhGq+gbU0U1p0YIFC9LS0u7fv19eXp6cnEyv79+/Pwng1a5hRZR8MhiqElDHYVxD6AHAFlPZIYRQ+zXQGcwwfV17ER8ff+XKlYkTJ7q4uLBYLGtrax8fn08//bSgoIB+EFRDUgHD+PHjWx+HS075rnz6d+U4HM6ZM2fIWOJ79+4FBAQ8e/aMvOTv73///v2UlJSwsDBnZ2cWi8XhcHr06PHRRx9dv359z5496v1qoJxWql3VitXDvVYDm81OSUn55ZdfVq5cOWTIEB6Px2KxzM3NeTzekCFDFi5cePLkydLS0v79+6t0WK1crKOjY05Ozvbt24cOHerg4MBisVxcXCZOnJiTk7Np0yapDHkBAQHFxcXbtm2LjY3t3bu3ra0tk8k0MzNzcnIKDg7etGlTUVGRoiEkOm2EarwBdXRTlONwOHl5eWvXrh04cCCpPakNNKlhJSdV9MlgkEpAHQelaLIEA7pTDptvGboQCCGEtI0CWDMYHC0NXQ4tWXfy4fXfqlreTqt6OlmtG6udOcnavRs3bpDnVP39/RU9GYsQQsbDxMREJBK5ubk9fvzY0GVBxsvoeuAB4C17cNBOtheEEEJG5E279hO9I+O3Z88esqBJ9ztCCOmHUCgUiUQAYGVlZeiyIKNmjAE8RQHfzdCFQAghpG3D8bMd6UtVVVVqaioAWFlZGSRNOkIIqaSkpIQsODvjxNpIGWMM4AFgED4kiRBC7Yu9Bfh2NnQhUIfxxRdfkDzPM2bMIHNEI4SQMfv3v/9NFsg88wgpYnRZ6AkLJgx0hvMlhi4HQgghLRnhDgyq5c0QUtutW7euXr1aW1ubk5Nz4sQJALCyslq6dKmhy4UQQgplZ2dfv369sLDw0KFDAMBgMCZNmmToQiGjZqQBPAAEusOF38H4UuwhhBBSmQUTBuOQQKRjWVlZcXFxkmu2bNni5ORkqPIghFCLjhw58n//93/0n8uXL/fx8TFgeZDxM94A3oENvTtDwXNDlwMhhJDGBjuDhfH+w0HtjYODg6+vb3x8/LBhwwxdFoQQagFFUTY2Nm+//faHH3743nvvGbo4yNgZ4zRytF8rYeN1QxcCIYSQZhgUJAyBzhaGLoe24TRyCCGEENIzI01iR3jZwBscQxcCIYSQZvwc2mH0jhBCCCGkf0YdwANASFdDlwAhhJBmQvGTHCGEEEJIG4w9gPdzAAe2oQuBEEJIXT3twB3HUiGEEEIIaYOxB/AMCjvhEUKoDcPPcIQQQgghbTH2AB4A3nUCrpmhC4EQQkh17hzwsTN0IRBCCCGE2os2EMCbMiD4DUMXAiGEkOrCuhm6BAghhBBC7UgbCOABIMAVrFiGLgRCCCFVOFlB3y6GLgRCCCGEUDvSNgJ4MxMIcjd0IRBCCKkirBtQlKELgRBCCCHUjrSNAB4AhrsB29TQhUAIIdQ6DpbQz9HQhUAIIYQQal/aTABvwYRA7IRHCKE2IsIDGNj9bvSePXtGURRFUf7+/gDQ2Ni4a9cuPp/P4/HMzc3d3NxiY2OvXr3amn3FYvHBgwcjIiLc3d3NzMwoiioqKqI3vnHjxpo1a0JDQ93d3dlstrm5OY/HCwwM3Lhx46tXr+Qe/+7duxYWFhRFmZiYnDt3Tu42169fZ7FYFEWZmprm5eXJbpCXlzd//nxfX187OzsWi8Xj8YKCgjZv3lxbW6tqXSGEEELGgBKLxYYuQ2vVNcGyHKhpNHQ5EEIIKeVoCV8Mav8B/LqTD6//VqXnk/Z0slo31ktbR3v27BmPxwMAPz+/EydOjB07Njc3V2obiqI+++yzpKQkJftmZWVNnDgxKytLcoNff/21e/fuADBy5MjTp08rKoO1tXVqauqoUaNkX9q6deu8efMAwMnJqbCw0M7ub1MaVFdX9+3b9+HDhwCQkJCwfPlyyVerqqo++OCDw4cPyz0pj8c7ePDg4MGDFZUKIYQQMk5MQxdABRZMCH4DjjwwdDkQQggpNRq739ua5ubm6Ojo3Nzczp07R0VFeXh4vHr16vTp0/n5+WKx+KuvvmIymevXr5e7r1gsnjx5clZWlqmp6aBBgzw8PGpqavLy8ugegvLycgCwt7cfMGDAm2++aWNj09jYWFxcfPr06bKyslevXo0ZMyYnJ+fdd9+VOvLcuXOzsrIyMzNLS0unT59+9OhRqVdJ9B4QELBs2TLJlyorK4cMGXLv3j0AMDc3DwkJ6dWrF5vNLi0tPXXq1MOHD58+fTpixIgLFy7InhQhhBAyZm2pBx4AGpphWQ5UCw1dDoQQQgo4WcHnAztE+rr21ANPjBo1Ki0tjcvl0mu2bds2b948sVjMYDAuXbo0cOBA2X0ZDIZIJBo2bNj333/v5uZGXhWLxSKRyMTEBADi4uJGjBjB5/PJnzShULhq1aoNGzYAgK+v7+3bt2VL+PLly969e//xxx8AsGXLlo8//pis37dv35QpUwDA1ta2sLDQ2dlZcq8xY8aQaD8yMjIlJaVz5870S83NzevXr1+xYgUAuLm5PXjwgMXCeW4QQgi1GW3mGXjCzARCuxq6EAghhBQb271DRO/tT7du3dLT0yWjdwD46KOPFi1aBAAikWjt2rVydxSJRF5eXqdOnaKjdwAgz66T5cTExMDAQKnoHQBYLNb69evHjx8PAIWFhXIfYre1td2/fz+DwQCAxYsXFxYWAkBRUREZWg8Au3btkorez58/T6J3Pp+fnp4uGb0DgImJSXx8/OzZswGgpKQkNTW1hXpBCCGEjEkbC+ABgO8KNuaGLgRCCCF5unGhD8793jbFxcVZWFjIrl+xYoW5uTkAnDlzpqysTO6+//znP+Xu2xpTp04lCzk5OXI3GDZsWFxcHADU19dPnDixqqoqJiamuroaAD788MPIyEip7bdu3UoWEhISZH81IJYsWUIWjh07pl6xEUIIIYNoS8/AEywTGO0Be+8ZuhwIIYRkjPMC7H1vo2QjYYLL5Q4fPvzkyZMikejatWtjxoyR2oDBYERERLTyLGVlZU+ePKmurm5s/DMn7ZMnT8jCL7/8omiv1atXnzt3Ljc39+eff/b19S0pKQGAnj17fv3111JbisXi8+fPAwCHw1HyfLuHhweXy62qqvrpp59aWXKEEELIGLS9AB4ABjnDmUfwrMbQ5UAIISShpx30sDV0IZBanJyc7O3tFb3q6+t78uRJUBBju7m5derUSfnxf/755+Tk5MzMzOfPnyvaRtF8cgDAZDLT0tL69OlTVVVFondzc/MffvhBttv/jz/+qKioAACBQEC14lmOFy9etLgNQgghZDza3hB6AGBQMK67oQuBEEJIAkVBlNZyqyF9k5qhTQod21dWVsq+am1trfzg33zzTe/evXfs2KEkegeA+vp6Ja++8cYbZCA9sXr16l69esluRqL31qurq1Npe4QQQsiw2mQPPAD0dQBPayhS+GM9QgghvRrAAzeOoQuBdEP5hDWKnjMnsrOzP/nkEwBgMBhTpkyJjIz08fFxcHBgs9lkxzt37vj6+rZYhlevXtEPtwPAqVOnFi9eTJLbSWpqaiILnp6eO3bsaPGwremlRwghhIxHWw3gKYBob0jMg7Y0CR5CCLVTpgwYiwOj2jLlHdcvX74kCzY2NqoemZ49fs+ePWTiNylKRs5Lmj17Nhk8T1GUWCy+ePFiYmJifHy81Gb0UILKysqAgABVS4sQQggZuTY5hJ7oZg3+joYuBEIIIYAR7mCL84O0ZaWlpUqeBqdnaPf29lbpsGKxmOSW79Kly+TJk+Vuc+9ey2lpd+7ceejQIQBwdHQ8ceKEqakpAKxevfratWtSW7q4uFhaWgJARUVFa46MEEIItS1tOIAHgHFewGzbV4AQQm0ehwVh3QxdCKSxjIwMueurqqrOnTsHABRFDRgwQKVjVldXC4VCALCzs1M0WD09PV35QX755ZeFCxeSAuzdu3fkyJFkRvqmpqaYmBiBQCC5sampKd3xnpKSolJpEUIIIePXtsPfzhYQ6G7oQiCEUMcW2R0s2urzWOgviYmJcjO6JSQkkPRyISEhDg4OKh3T0tKSPOheVFREZm6XcuzYsezsbCVHEAqFEydOrKmpAYDPPvssODgYABYvXhwYGAgAv/3220cffSS1C3nkHgC2b9+em5urvIT0bHYIIYRQm9C2A3gACO8GXDNDFwIhhDoq104w2NnQhUDaUFxcHBUVVVVVJbly27ZtSUlJAEBRlOwD5y0yMTEhnfaNjY1z5swhvfG0zMzMmJgY5UdYtmwZmaq9b9++69atIyspivr+++9Jbvy0tLR9+/ZJ7hISEhIeHg4AQqEwNDT0wIEDskn4GhoaMjMz+Xw+mR4PIYQQaivafKeJORPGdYc9dw1dDoQQ6pDe7wEMTOPd9vXp04fD4Zw8edLLyysqKqpbt25VVVWnTp3Kz88nGyxatGjw4MFqHHnp0qWjR48GgAMHDuTm5o4ZM8bV1bWysjI7O5s8wR4XF5eYmCh33zNnziQnJwMAm80+cOAAi8WiX+LxeLt37yZHnjdv3sCBAz08POhX9+/fHxAQUFBQIBAIYmJiVqxYMWLECFdXVwaDUVFRcffu3by8PDL2fsGCBWpcFEIIIWQobT6AB4CBTnD+d3hU1fKWCCGEtKifI3jbGroQSBtMTEx+/PHHyMjIvLw8ydnaAICiqAULFmzcuFG9I0dERKxdu3blypVisfjRo0ebN2+mX2KxWElJSXw+X24A//z586lTp5LO882bN8vmz4uIiJg7d+7WrVurq6tjYmIuX75MktsBAJfLvXLlysKFC3fv3t3c3FxcXFxcXCx7Cnt7ex6Pp951IYQQQgbRHgJ4ioKYNyExD5TOU4sQQkibzExgvGopydub7l0s9T/4wNXWQkdHdnR0zMnJ2bNnT1pa2i+//FJZWdmlS5chQ4bMnTtXvb53Wnx8/PDhw7ds2XLp0qXnz5+z2WxnZ+fg4OBZs2a9+eabd+/KGUQnFounTZtWVlYGAO+9997MmTPlHvmrr77Kycm5e/fu9evXV61aJflDAJvNTklJWbp06d69ey9cuFBUVFRRUcFgMGxsbDw9Pf38/IKDgwMDA+mYHyGEEGoTKNkHw9qo7+9Bzh+GLgRCCHUY47rDKEw+38Y9e/aMdEH7+fnRo+URQgghZLTafBI72jgvsMKf0RFCSC8cLCH4DUMXAiGEEEKog2k/AbyVKYzzMnQhEEKoY5j0JjDbzz8QhBBCCKG2oV19/xriDB7Whi4EQgi1d+/woKedoQuBEEIIIdTxtKsAnqJgck8wwQmNEEJIZ9hMmNCxc9chhBBCCBlKuwrgAcClEz6WiRBCOjTOC7hmhi4EQgghhFCH1B6mkZMS4QH5z6C8ztDlQAihdsfTGoa5GLoQRkMgEDQ0NOj5pKamptbW+LQYQggh1EG1wwCeZQKTfWBTPrST+fEQQsg4MBkw9S2g8DGl/2loaKir0/evxSKRSItHc3R0bDezySKEEEIdQXsbQk/0tINBzoYuxP+zd99xTV7v38A/CWHvJRsUFFDcgFInqAjKKFXEhYq7rlpbtY5+ra1ardpqax/hZy1oFVTEOnGjOJGKijjqVlAQZO+Z5PnjtmkaQmQEbsb1fvnH8Z5XbkPkyjnnOoQQ0rp4W8NEne0gCCGEEELasNaZwAMIsIcOzdIkhBA5MdfECGu2gyCEEEIIadtabQKvxsPELmwHQQghrQKXg6ldaY0PQgghhBCWtdoEHkCvduhjwnYQhBDS8o20hpUW20EQQgghhLR5rTmBBzCxMy13RAghDWKuCW8aPE8IIYQQ0gy08gReXRFTHNgOghBCWiwFDqZ1Ba+V/19BCCGkdXr16pW+vj6Hw7Gysnrz5g3b4RAiB63/l7LuhlSRnhBC6snHBpY0eJ4QQkgLVFpa+sknn+Tk5LRr1+7cuXPm5uZsR0SIHLT+BB7AOHvoq7IdBCGEtDTWOhhJg+dJg/F4PA6H07J+dW6JMRMiUtMbOD09ncPhcDgcJycnVgJrYjNnzkxMTNTS0jp9+rStrS3b4RAiHzy2A2gKqjxM74ZNNyEUsh0KIYS0EMoKmN4NXKo83zZkZWWFh4efP3/+3r172dnZpaWl6urqRkZGNjY2jo6O/fv3d3NzU1FRET+lqqpq7dq1APT09D777DOWAieEtGYN+ZzZsmVLeHi4iorK8ePHe/Xq1TgBEsICjrDNJLWHnuDUS7aDIISQFmJSFwy2YDuI5i0zM7O0tLSJb6qsrGxkZCTfa/7yyy8rV64sKiqScYyqquqzZ89MTU1FW8rKylRVVQHY2Ng8e/ZMxrk8Ho/P55uZmbWgCagtMWZCRGp6A6enp5uYmABwdHRMSEhgKbo6qP3njITY2Fh3d3cAf/75p4+PT2PFRwgb2kQPPOPjjniYjeQCtuMghJBmr2c7DKLsvW1YtmzZDz/8wLQ5HE7Pnj3t7e21tbWLi4tTU1Pv3r2bnZ0NoLS0tKKion63GDt2LJ/P19fXl1vQhBCZ6Ifu4cOHK1eudHZ29vLyYjsWQuSsDSXwPC5mdseaOJTz2Q6FEEKaMV0VBDmAxs63BdevX9+4cSPT/vjjj7du3dq+fXvxA4RC4e3bt//888+wsLB63yU8PLwhQRJC6op+6ObOnct2CIQ0ljZRxE7EWB3jO7MdBCGENGMcDqZ3g4YS23GQJrFjxw5mJt3AgQMPHz4skb0D4HA4jo6O69atS0lJoYpuhBBCCOvaVgIPYIAZ+hizHQQhhDRXnu1hr8d2EKSp3Llzh2lMnz6dw5E16oLH4/F470ftPXv2jMPhMBNTATx//pzzXy4uLhLn1qYgtkAg2Lt3r7u7u6mpqaqqqp2d3dy5c1NSUsRPSUpKmjFjhr29vZqamr6+vru7+9GjR6UGfPr0aebin376aU0vavXq1cwxu3btkvHaRezt7ZnjRc9NqgsXLjCH9e3btzaXRbVHUVlZ+fvvv7u5uZmYmKioqFhaWgYGBl6/fr025wqFwsjISB8fHysrK2VlZQ6HIzFzOD4+/rPPPuvevbu+vr6SkpKJiYm7u/vPP/9cUlJSy2hl3B3A4cOHvb29LSwsmHoNPj4+x44dk32RioqKnTt3+vj4WFhYqKio6OjoODg4zJs37+bNm1KP79ixI3PTpKQkGZe9dOmSjIrrTXbTq1evcmrn119/FV2ngQ+23ssoXLlyRVdXl7n1t99+K5d46vfDWNfPGRH5vsMJaYbaXAIPYJIDDGlVOUIIqaajDj7pxHYQpAkVFhYyDdFvyWzJz88fOXLkpEmTzp8///bt27KysidPngQHB3fr1i0+Pp45ZtWqVT179vz9998fP35cWlqak5Nz/vx5Pz+/L7/8smmCnDFjBtMIDQ2VcZho7/Tp0+txl4yMjMGDB8+YMSM2NjY9Pb28vPz169fh4eEDBgxYvHix7HNzcnI8PT3Hjh174sSJlJQUpmyBqFxxfn6+v7+/i4vLtm3b7t27l5OTU1lZmZ6efv78+c8//7xjx45Xr16tR8AixcXF/v7+o0aNio6OfvPmTUVFxbt3706cOPHxxx/PnDmzpqrJt27d6ty588yZM0+cOPHmzZvy8vL8/PyHDx9u3769b9++06ZNq158ITAwkGns3btXRjyivZMmTWoON623+j3Yejhy5Mjw4cPz8vK4XG5ISMg333zDbjx11djvcEKaiTY0B15ElYdPe2J9PKoEbIdCCCHNhoYiZvWgdePaFlNT05cvXwK4dOlSQEBALc8yMzO7ePFiRUWFh4cHcxGJCbdaWlp1CkMoFE6ePPnMmTP6+voeHh5mZmYZGRknTpzIyckpKCjw8vJ68eLFtm3b1qxZw+Px3NzcunbtWlVVdeHChQcPHgD46aef+vfvP2rUqDrdtB6mTJmycuXKioqK8PDwzZs3KysrVz8mPz//zz//BKCmpjZu3Li63oLP5wcEBMTFxRkaGvr7+9vY2OTl5Z0+fTohIUEoFP744488Hm/Dhg1SzxUKhZMmTTp79qyiomL//v1tbGyKi4vj4+OZhCo3N3fgwIHME1NRUfHw8OjWrZuamlpaWtqpU6eeP3/+9u3boUOHxsbGfvTRR3UNmxEUFHTo0CENDY3hw4dbW1uXlJTExMQ8fvwYwM6dO3v16lV9WnJCQoKbmxuzAoKmpqavr6+9vX1xcXFsbOyNGzeEQmFYWFhqauqpU6e43H/7nCZNmsR0DkdERGzYsEF8l0h5eXlUVBQAHo83fvx4Fm/apUuXw4cP1/TQ3r17N3/+/MrKSiYYeT3YetixY8fcuXP5fL6ysnJERISMH6imiaeunzNN8A4npJloiwk8ACstjLVD+N9sx0EIIc0DB5jWDXoqHz6StCYjR468du0agJCQEAcHh5kzZyoqKn7wLFVVVVdX17KyMvG/NiSMxMTE27dvBwYGbt++XZTDZGVlubm53b9/Pzs7e9asWVFRUZ06dTpy5EiXLl2YAwQCwaJFi3755RcAa9eubYIE3tDQ0M/PLzIyMjc39/Dhw1Lz84iICGZxwYCAgLp+kQEgMTERwMiRIyMiIrS1tZmNa9asCQ4OnjdvnlAo3LRpk6+vb79+/aSeKxAIBg8e/Mcff1haWjIbhUKhQCAAEBQUxOQ2fn5+O3bsMDQ0FJ3I5/M3bNjw9ddfV1RUjBs37unTp0pKdS6DcefOnVu3bvn5+e3cuVNU/FwgECxZsuSnn34CsG7dutmzZysoKIhOKSsrmzBhApNI9+vXLyoqilnhjHHw4MHAwMCKioqzZ89u2rTpq6++Eu2ysbH56KOP4uLiUlNTL168OHTo0OrxHD9+PC8vD4CHh0e7du1YvKmenp6fn5/Uh1ZRUeHm5sZk78wIFLk82HpYs2bNqlWrAGhrax89enTw4ME1Hdk08aDunzON/Q4npPloi0PoGW6WcKbJ8IQQAgDw6IDuhh8+jLQy8+fPZwrXCQSCefPmmZiYTJgwYevWrVeuXJG9LLx8MWnn7t27xXsgDQwMtm7dyrQPHDigqqp6+vRpUfYOgMvlbty40cjICMCdO3eSk5ObINSZM2cyjd9//13qAaLt9Rs/D8Da2joqKkqUvTPmzJnDzBQQCARr166VeqJAILC1tT116pQoewfA4XAUFBQuXrzIzE92c3OLiooSz20AKCgorFy5ctasWQBSUlLqV8BcIBC4uLgcPHhQfOky5t+oU6dOANLS0m7cuCF+Snh4+NOnTwGYmJhER0eLJ9IAxowZs23bNqb9ww8/SExgnjx5MtPYs2eP1HhE2yWyYlZuWpNZs2YxpQ26dOmyb98+qb369XiwdSIQCObOnctk78bGxpcuXZKRvTdBPPXTBO9wQpqPtpvAA5jiAGN1toMghBC22elhFE19b5O0tLRiYmJEVamys7P37du3aNGiQYMGaWtr9+jRY9GiRTXV9JKv7777rnr24ubmpqGhwbSnTZtmbW0tcYCysjIzvBb/9F03tqFDhzJhxMTEVP/KICkp6datWwDs7OwGDBhQv1ssX75cakmCr7/+WkVFBcCZM2cyMjKknvvNN99IPXf79u1MY926dTV1jS5dupRpHD9+vB5hA/j+++9FlQ5FFBQURo8ezbQliv/t3sxKzUgAACAASURBVL2baaxYsUJHR6f6BWfOnMnkhLm5uRIF0saOHct0oh46dKh6cbLs7OxTp04B0NLS8vX1Zf2mUm3atIkJRl9f/9ixYzLGa9T1wdZeeXn52LFjg4ODAXTq1On69es9evT44FmNF0+9Nc07nJBmok0n8Co8zO0J5YaO8SGEkBZMRxmzaep7G2ZtbR0fHx8VFeXl5SU+qVsgECQlJW3durVPnz4eHh6N2r+tqakpNd3lcrkdOnRg2iNGjJB6ro2NDdNIT09vpPDEcTgcppQdM1NaYm/Du98B1DTcWltbe8iQIQAEAoHUHk4ul+vj41N9u1AovHjxIgAtLS0Zs39tbGyYbv/6ZV8aGhqDBg2Susve3p5pvHv3TrSxsrJS9N2Qv7+/1BM5HI5ol0T5MV1dXS8vLwBFRUXVVyI4cOAAMy59zJgx4t9osHJTqaKjo5ctWwZAUVExKipK9Daurq4PtvYKCgo8PT2ZSfuOjo7Xrl0T/bjJ0Hjx1FvTvMMJaT7adAIPwFQDQV3ZDoIQQliiwMGnPaFFkwHbNi6XO3r06BMnTuTn51+7du3nn3+eOnVq586dRQecPXvWycnpyZMnjRSAhYWF1MHDECvrZWVlJfuA4uLixoituqlTpzLdj7t27WKmlzOY4nYAFBUVp0yZUr+Lm5qaGhgY1LS3e/fuTIMpGCbB0tJSahW0N2/eZGdnAygoKJC9jFl+fj6ArKysekRuaWlZU8+nqG9ZfF5GSkoKM73Z2NjY2LjGOY29e/dmGsy4d3EyBrTXNJSdlZtW9+DBg/HjxzNvnm3btsme2l3XB1tLeXl5gwYNio2NBTBs2LDY2FiJYedNHE9DNM07nJDmo60n8ACcjTG8PdtBEEIIGwLs0VHKGFLSRikrK/fr1++zzz4LDQ19+PDhs2fPPv30Uw6HAyArK2vixImNdF8Z3ZWcf1anr+kY0QHiuXSjMjY29vb2BpCcnBwTEyPafuTIESaL8Pb2Fq+aVifi84qrE+X2ubm51fdKHRAOgImq9pgifHVVm39E8X8j0UuQ8YWF+N6cnByJXSNHjtTT0wNw9uxZ8TkFz549Y0YoWFlZSfQVs3JTCVlZWT4+PswKjgsWLJg9e7aMg1H3B1tLz58/v3v3LgBNTc2IiAjRXJUPaqR4GqJp3uGENB9ttAq9BH9bpBTgkeSnNCGEtGb9zTDU8sOHkTbLxsYmODjY3t7+888/B5CQkHDjxg0XFxe242LfrFmzjhw5AuD33393d3dnNorGz4uWi5c72Sts19QvWlVVxTQ6duz422+/ffAuojSsadTydtUPU1JSYuZv8/n8/fv3L1y4kNkuWok9MDCwpouzclMAlZWV/v7+zNqN7u7uW7ZsqU0YjaFjx46qqqr37t0rLCz08vI6e/ZsTV8ANX/N/B1OiNxRAg8AXA4+7YG1N5BFX8kRQtqGDtoI7PLhwwhZsGDBunXrMjMzAcTFxbWUBF70O7qMpLd6HbJa8vDwsLS0TElJOXLkSE5Ojp6e3uvXr8+fPw/AzMxMVFevHmT3JYo6hHV1dWt/TVGvfm5ubgMX/JMjph8bHxrPLNor9SVPnjyZKcC2Z8+e6rl09aHsrNxU3Lx58y5dugTA1tY2MjKy4Wut1Zu2tvbp06eHDRt29+7dmzdvuru7nz17tk7vq9pr1B9GNNd3OCGNh4bQv6ehhHm9qKAdIaRN0FLC3J5QpP8BSC1wuVxmqTnUMHK7eRINCWbGKkv16tWr+l2cy+UyZerKy8uZee9hYWHMsOGpU6c2JCtLS0uTkVsyY54B2NnZ1f6a5ubm6urqALKzs5mFspsDCwsLpqj+27dvayqqD7F6Y7a2ttX3uri4MBXjb9269ffffwO4fv368+fPATg7O1d/SqzcVGTr1q1M/7COjs7x48dZ7/E2MDCIiYnp2bMngISEhGHDhlWfMiAXjfrDiOb6Diek8dCvb/+y0MS0bqBRNYSQ1k2Ri3m9oKvCdhykhRAKhW/evGHa4jO0mfW0APD5fBbC+hBmfXgAjx49knpAaWnphQsX6n39adOmMYl6aGioUCjctWsXAA6HM23atHpfk8EMzq8uPz+fCZjD4dRpHISioqKoW3LHjh0NDE9eFBUVnZ2dmTZTCL06oVAo2tW/f3+pxwQGBjINpg9c1BMuqjbH+k0ZZ86cWbx4MQAejxcZGSn1q4Gmp6+vHxMTwxTtu337diPl8A35YazN50zzfIcT0ngogf8PRyP4dGQ7CEIIaUyTHWDTUqc6EjmLjIxkyjLLsH///rdv3zLtPn36iLZzuVym5nldK0g1DdGSUYmJiVLr52/cuLEhkZubm3t6ejLX37x5MzOreciQIbVZiEu29evXSy2ytW7dOqaCuoeHhygjqqUFCxYwjZCQkLi4ONkHM2uhNQFRrf7169cXFBRUPyA0NJT5t9PT06tpZfVJkyYxI7TDw8PLy8sjIyMBKCoqjhs3rvnc9NGjR2PHjmVS0C1btojqJjQHenp658+fd3JyAnDnzp0hQ4bI/Se6IT+MtfycaZ7vcEIaCSXwknxs0MeE7SAIIaRxjOiAj0zZDoI0Gxs3brS0tJw3b96VK1eqd3CVlpZu2bJl6tSpzF+7desm0fHLLPtcWFgoWlu7+eBwOMyC6kKhMCgoKC8vT7SLz+dv2rTpu+++q2ntulqaNWsW01ixYgXTaMjy7yIvXrzw9/eX+GIlODh48+bNADgczsqVK+t6TQ8PD6ZyfkVFhaen5759+6rPRi4vLz969Kibm9vJkycbEH4dTJw4kRmLnpqa6u3tLTGm/dChQ/PmzWPaS5cuVVNTk3qRDh06MP3kycnJy5YtY9I8T0/PmurMN/1Nc3NzfX19mX/Q2bNnz58/X/rjYI+uru758+eZr+fu3r07ZMgQ+S601sAfxtp8zjTPdzghjYSK2EniAFO7IqsUL/I+fDAhhLQgvY0wqhPbQZBmpqCgYPv27du3b1dXV+/Vq5e5ubmOjk5ZWVlycvJff/0lWlxdW1t7165dEtWbfXx8mF+pvby8Jk6caGVlxSyQbmxs7O/v3/SvRcLy5cv3799fXl4eFxfXsWNHb29vIyOjzMzMmJiYlJQUCwsLb29vphpZ/Xh5eZmamqalpTFFsHV1dUeNGtXAmHv27KmlpXXy5ElbW1t/f39ra+v8/PxTp04lJCQwB3z55ZcDBgyox5X37t3r6uqamJhYUFAwYcKEr7/+eujQoRYWFlwuNzs7+/79+/Hx8UyPtKgwW2NTUVGJiIhwdXUtLi6+cuWKra2tr6+vnZ1dSUlJbGysqB91+PDhS5YskXGdSZMmXb16FcDPP//MbJExlL3pb7pq1SpmPXkjI6OhQ4fWNEUCQI8ePRo+gqN+tLW1z5496+HhER8fn5SU5ObmduHChVquDF8bDflhrOXnTDN8hxPSSCiBl0KRi3k9se4GcsrYDoUQQuSkvTZmdAOtnkPEeXl5paSkMBXmi4uLmYSkur59+/7222/dunWT2L5w4cKIiIhHjx5lZmZu3bpV/PjmkMDb2dn98ccfgYGBlZWV2dnZu3fvFu2ytbU9fPgwM/K53hQUFKZOnbpu3Trmr4GBgcrKyg2KGFBQUDhw4ICfn198fPz27dvFd3E4nIULF27cuLF+V9bW1r527drnn38eGhrK5/NfvHjx4sWL6ocZGBiYmDTdQEQnJ6fY2NiAgICXL18WFBSIJpOLBAUFhYSEyB4rERAQ8Nlnn5WXlzOdrjo6Oj4+Ps3npqLKbRkZGQEBATKuuW3bNhb755kc3tPTMy4u7v79+0wO365dO7lcvCE/jLX8nGme73BCGgMNoZdOWxmfO0KNvt8ghLQK+qpY0AtKtNAG+a9vv/327du3V69eXbNmja+vr62trZaWloKCgpqamomJyaBBgxYtWnT58uW4uLjq2TsALS2t+Pj4tWvX9uvXT09Pj+kWa1YCAgKSkpJmzJjRoUMHFRUVXV1dZ2fnTZs2JSQkdOkih3UUxZd8l9fy78bGxpcvXw4JCRk0aJCRkZGSkpK5ufn48eMvX768ZcuWhixhraamtmPHjsePH//vf/8bOHCgiYmJkpKSioqKiYnJwIEDP//885MnT6alpfXt21cuL6SWnJycHj16tGPHDi8vLzMzMyUlJS0tLXt7+zlz5vz1119hYWEf/FpEInkeM2bMB09h5abNn5aW1pkzZ5jZAQ8ePHB1dU1PT5fXxev9w1j7z5nm+Q4nRO44MpZkJI9ysPUWqgRsx0EIIQ2gxsOyvjDVYDuOViczM1NqsbFGpaysXNcCZqTx3Lx5k5k57OTk1JBCAOnp6UyvoKOjo2i0PCGEEFId9cDLYq+HKQ60sBwhpAXjcTG3F2XvhDSKsLAwpiGv7ndCCCFENkrgP+AjU/hRzSdCSMvE4WBaV9jrsR0HIa1Rfn5+eHg4AA0NjQkTJrAdDiGEkDaBEvgP87LGEEu2gyCEkLobY0vrYhLSWL777jumqPW0adOYpaoJIYSQxtbs6s00T+PtUViBm3Ir5EEIIY1ueHsMb892EIS0Lrdv375+/XpJScnly5ejo6MBaGhofPXVV2zHRQghpK2gBL5WOBxM74bCCjzKYTsUQgiphX6mGGPHdhCEtDpnz55dvny5+JZt27aZmpqyFQ8hhJC2hobQ1xaPi/m90EGb7TgIIeRDerZDUFcqwElIIzIyMnJ3d4+NjQ0KCmI7FkIIIW0ILSNXN0WV2PgX0orYjoMQQmpgp4fPHaFIX882PlpGjhBCCCFNjH7FqxsNRXzhBENVtuMghBBpOmhjfi/K3gkhhBBCWif6La/OdJTxhTN0VdiOgxBC/stCE4scoUq1TQghhBBCWilK4OvDUBWLnaCtzHYchBDyDxN1fOEENUW24yBETjZs2MDhcDgcTkhIiBwvy+PxOByOubm5xPb09HTmdk5OTnK8HSGEECJflMDXk5E6vnSCphLbcRBCCNBODV860ycSIYQQQkgrRwl8/Zlq4AsnaFB/FyGEVYZqWOIMHRoTRAghhBDS2tFcyQax0MSXzvjxJooq2Q6FENImGapiCVXlIKTWxo4dy+fz9fX12Q6EEEIIqQ9K4BuqFefwZ1Z6vrl1RvYxQcdKFZSkpw75qU8en9qZfu9SQerTytJCBSUVVT0Tg46O1oMDrD7yA6dBa1RnPUl4HhuRdiemODu1qrRIVddI3dDCpLurudMII4f+4kfe2v114r51tbmmuaOHx7rT4lsqivOTDm58dSWq6F2ygrKqoa1z11FfmDt51nSF3Ff3jszrLRQIfH6+YWjrXL+XRkjtGahiSR/oUfZOSK2Fh4ezHQIhhBBSf5TAy8H7HD4BRRVsh9Js3Nn7beK+tQJ+lWiLoLSoMvVpQerTF5f2G9o6D/vmsJq+WT2uXFGUFxf82bOYPeIbi96lFL1LyXhw7f7hrVOOFNUvZjWD/8RTXpB9YvHAvJS/ASipa1eWFKbePpd6+5zz9B+6j1la/XShUHB16ywBv6rLxwsoeydNoJ0aFjtT9k4IIYQQ0oZQAi8fFppY4owfb6KgNebwPcat4NTQYc5RkPIWuntg/e29q5l2u84fmTkOVzcwLy/Iznp2+9XVQ0IBP/PJzZNfDf1k+x0FJdU6RVJemHNquXv2s9sAOFyFdvZ9dTt0V1TVLM3LKM58/e7vG9VPMenuKuOCQoEg6eBGoYAPoJN7kPiuGyGf56X8raShM2RFpFlv96qy4rjtC56cDUsIXW7ac6hBJ0eJS/19Ivjdoxtq+mZOQbXq8CekIYzVsZjmvZMGS09PNzExAeDo6JiQkFBZWfnHH3/s3bv30aNHubm57dq1GzRo0Ny5c/v16yfjIhUVFX/88cfRo0cTExMzMzNVVFTMzMxcXV2DgoKcnT/wbWZ6evrWrVuPHz+enJysqKhoaWn58ccfz5kzh4mqNjEDOHz48O+//3737t13797p6Oj06dNn5syZvr6+Uk/n8Xh8Pt/MzOzNmzcffD7irly54uvrm5eXB2D16tX79u17/PgxgNu3b/fq1aumsy5cuDB06FAAffr0iY+Pr9MdCSGEkOoogZcbMw0s7YMfE5BbxnYo8tZ70rdcaYm6VBVFeXf2fsu0By/e3XHYZPG9uckPTi0bWpqbkf/m8dPzf9iPnF2nSC5uGM9k72a93fstCNYysRHfy68ofXvvssQppr2GmfYaVtMFU2+dvXtgPQBtM1vjrgP/fRXF+S8u7QfQa8L/zHq7A+CpqPf/7P/SEi8UvUt+dPL/BizcIX6dkuy0hLAVAPrN+1VRVbNOL4qQujLTwJfO0KKa80SuMjIyPvnkk7i4ONGW169fh4eHR0REfPHFF5s3b5Z61q1btwICAl68eCHaUl5enp+f//Dhw+Dg4KCgoJCQECUl6W/W6OjowMBAJiVm5OXlJSUlBQcH79u3rzYxFxcXT5ky5dChQ6It7969O3HixIkTJ2bMmLFjx46avn2uqyNHjowfP76srIzL5W7fvn327Nnq6upLliwBEBoaum3btppODA0NZRrTp0+XSySEEELaOKpCL0/G6ljaBwZ161Rubd4mxfIrywGY9hwqkb0D0LVy6DFuBdNOv3+lTld+cjYs9dZZAKa9hg1fc1IiewegoKRq7uhRp2s+PvM707D1/M+vVjkvEpnx/xZ9vUUbuTxFZgJ81pMEievEbV9QWVJg1c/Pqp9fnQIgpK6stLCEsncib3w+PyAgIC4uztDQcM6cOZs3b/7666+ZFdGFQuGPP/64bNmy6mclJCS4uroy2bumpubEiRPXrFmzbNkyFxcX5sSwsDAfHx+BQFD93EuXLo0aNYrJ3k1NTRcsWLB58+YVK1b06NEjKytr1KhRT58+/WDYQUFBhw4d0tDQGDVq1OLFi+fOnWtnZ8fs2rlzZ3BwcAMeyb927Njh7+9fVlamrKx88ODB2bNnA5gyZQrzxUR4eHh5ebnUE/Pz8//8808Aampq48aNk0swhBBC2jjqgZczQ1Us7YOfEpBezHYoLCnNe8c0tM1tpR6gY27PNKpK6zZZ/d7BjQC4CryBi36v/YgAGcoLslPijjLX7PTf7xrKi973CKnqGIlvV9UzBlBelCu+MeXG8VfX/lRU1fxobo2dMITIha0uFvSGKn1yE3lLTEwEMHLkyIiICG1tbWbjmjVrgoOD582bJxQKN23a5OvrKz6WvqysbMKECUVFRQD69esXFRUlPu794MGDgYGBFRUVZ8+e3bRp01dffSV+u5KSkqlTp1ZUVAAICAgIDQ1VV1dndq1du3bz5s1Lly4V9V3X5M6dO7du3fLz89u5c6eoqrxAIFiyZMlPP/0EYN26dbNnz1ZQUGjIk1mzZs2qVasAaGtrHz16dPDgwcx2Q0NDPz+/yMjI3Nzcw4cPS83PIyIiSktLmdeopaXVkDAIIYQQBvXAy5+eCr7qg/Zt9X9qVZ12TCM/VXrnSf6bx0xDt33X2l8248G1vNePAFj09dFoZ9mwGN97dmEvM1jAoo+Xqq6x+C5lDR2mUZqXIb69NDcDgLKGrmhLZWnR9f83D4BT0Dp1A3O5BEaIVN0M8bkjZe+ksVhbW0dFRYmyd8acOXO+/PJLAAKBYO3ateK7wsPDmU5yExOT6OhoiVnrY8aMEQ0s/+GHH0pKSsT37t279+XLlwC6deu2d+9eUfYOgMPhLFmy5NNPP/1gwAKBwMXF5eDBg+JrwnG53I0bN3bq1AlAWlrajRtSaqPUkkAgmDt3LpO9GxsbX7p0SZS9M2bOnMk0fv/9d6lXEG2n8fOEEELkhRL4RqGphC+dYafHdhxycmGt/76JZmHeSnv8df+c3fXaL7MzHlyr6WCTHm7MJPC0O+efX4yQ2Jv3+lHi/u8BKKpq1mkCfPq9S0zD3HG4UCh4cjbs5FK38ADDXT4q+wMtYtb6v7p6CEJhnV7X49P/jJ/3kPzVSs+6J9PJ/+avk6KNAn5V6q0zAAxsnUQbb+3+ujjztaGtc2ffeXW6OyF10scY83pCqUFdiYTIsnz5clVVKXPAvv76axUVFQBnzpzJyPj3O83du3czjRUrVujo6FQ/cebMmUwinZube+zYMfFde/fuZRqrVq1SVFSsfu7q1at5vA9/WfX9999XP0xBQWH06NFM+86dOx+8iFTl5eVjx45lBuF36tTp+vXrPXr0kDhm6NCh1tbWAGJiYpKTkyX2JiUl3bp1C4Cdnd2AAQPqFwYhhBAigRL4xqLKw+eO6NmO7TjkITnuaEl2mqCqsqIoLzf5waOTO058OeDcat/ywpzqByupa3809xcOhwsg9oeJJ74ccCf8u8endyYd3Hhx/fjDn3YrzU1X0zPxWHtS3dCi9jFkPrnJNDTaWZ1c6nblp2lvk2LLCrL4leXFWW9eXT0Us9Y/eqlbWUFW7S+Y++oeADU9E4s+I6u/CuvB4wDciViTevschMLK0sJrv3xamP4SHI79iFnMYVlPEh4e+5WrwOu/cAfzkglpDEMtMbM7ePQWI43Jz096CQ9tbe0hQ4YAEAgEog7tysrKmzfffyz7+/tLPZHD4Yh2Xb16VbRddC6Px/Py8pJ6rpGRkezS9wA0NDQGDRokdZe9/fu5Wu/evZN9EakKCgo8PT2joqIAODo6Xrt2rUOHDtUP43A4M2bMwD+z/SX2Uvc7IYSQxkBjMRuRIhdze2LvQ1yu21I1zYu2uZ1Bx96qeiYcLrc48036/csl2WkAUm4cj148yPuna0rq2hKndHIPUtE2vPF/iwpSn2Y8uCbeXc9TUXeevrHT8CDxUei1UZLzlmnE/7Y4L+Uhl6doPWisoX1fcDhZT24+v7hPUFWRfu/SmZWe3j9dU1D88OJaT07v/CfaKRyulG5Nl0+3Zj1NyHv96PSK4YqqGlVlJUKhAIDTlLVMD7xQwL/68yyhgN/Vf4m+Tc86vRxCaokD+HWClzXbcZDWztTU1MDAoKa93bt3P3nyJABm4TQAKSkpZWVlAIyNjY2NjWs6sXfv3kxDvCKd6FxbW1upff6im16+LLmwiDhLS8ua5reLJpwzU/TrJC8vb9CgQXfv3gUwbNiww4cPa2ho1HTw1KlTV61aVVVVtWvXrlWrVnG5779mq6ioCA8PB6CoqDhlypS6xkAIIYTUhBL4xsXlYLIDdFRw7BnbodSdref0j+b/P4li7wJ+1ZMzv8f/3xdV5SW5yQ9uhCwc9OWu6ueaO4/op6B44/8+z0v5W3x7VVlx4v51ZQVZdVqaDkDFP1Xl8lIeqmgbjlh/Ts/639GM3UYvPrV8WGluRtbTW/cP/SgqdF+TqvKS57H737/MauPnGcpa+j5b4pIO/vDySlTRuxRFNU2DTk4On3xu+U9d+vt/bsl+fkfDqH3vSauZLS8uHXh47NecF3eFAr6OVRf7kbPtPKZDTosYkTaIy8GkLhhIpRVI4xOfRl6dKLfPzc2VaMhI+8X35uT8O2JLdG4tb1oTGcm/aPU4qQXwZXv+/DnT0NTUjIiIkJG9AzA2Nvb29j5y5EhycnJMTIy7uzuz/ciRI9nZ2QC8vb3btWsVg/EIIYQ0DzQisyn42mCyA7gtLY/rMHBM9aXauAo8+5Gz3Za/z36fnd9TlPFK4piSnLcnFvU/vdKjvDC3/4LgsX8kTz1REXgwe/h3J4y69CsvyL67//tzq7z5FWW1D4bp/Wb0XxAsnr0D0G3ftf9n/8e0Hxz95YOT4V9ePlhZUgDAuNtgLdOONR2mpKHjNHX9mNCnU0+UTzqUN2LDeVH2XvQu+fbe1QD6z9/OU1YD8NfOpRfXj8t4cBUAV1Ep60nC1a0zL/80rfavkRBxygpY0Iuyd9IsCGv+UK3lQuv1WI9dxk0bVceOHbt16wagsLDQy8tLfJl6qWbNej+pSryUnajNjLEnhBBC5IUS+CYyyByf9YZKaxnxYOniY9bbHYBQKHh986T4rvKi3OOff/Tu0Q01fVO/XxPsvT7VaGfJ5Skqa+pZ9PHy2nzZ0sUXwJtbZ+6Ef1f7OzKF8QCo6hpZ9f+k+gFWLr5MEfjS3Izc5Puyr/bkn+Xf7TzrOTXx+ra5VWXF1oPHmjuPAJCWGHMvahOA3pO/C4zKmXQwp9/87QCentv14tL++t2CtGXayljaB90M2Y6DtBlMd3FNRP3nurrvZz/p6b0v05qVJavyiGiv6ETxdi1v2sS0tbUvXLjAlKy7efOmu7u7aMiAVB4eHpaWlgCOHDnCxPz69evz588DMDMz8/DwaJKoCSGEtBWUwDedrgb4qg90VdiOQ07MnTyZBrO6m8j9Qz8WvUsG0GviKjV9M4mzOFyFfvN+ZUaV/31iu1DAr+XtROu66XfsLb1cHIdj0MmRaRakPZdxqYLUp+n3rwBQUtfuMFB67SXZXlw68PrmSSUNHZdPtzJbHh7dBkDfpmevCf/jKvDA4XT2nmPaaxiAB4d/rsctSFtmqoEVfWHVVpeiJKxIS0uTkYozE8IB2NnZMQ0LCwumNP3bt2/FS9NLEBWBt7W1FW20tLRkzn3y5AmzTLrsmzY9AwODmJiYnj17AkhISBg2bJiMbxO4XC5Tpq68vJyZ9x4WFsYM3Z86dWoDV6EnhBBCJFAC36QsNLGiLyw02Y5DHlS033cOimanM1LiTzANJn2tTt3QQtvMFkBFcb5oTfgP0jZ//1ujkppkzTwRpX+SfGZ4fE0e/9P9bu06XkGpximUNakoyrsR8jkA52k/iFaPZ74R6DBwjPiR1oPHAsh6msCvqPE3VEIkOOhjWV/o1/mNSUhDHTlyROr2/Pz8CxcuAOBwOC4uLsxGRUVFZ2dnps1Ua69OKBSKdvXv31+0XVFR0cnJCUBVVVV0dLTUczMyMq5fv16flyEn+vr6MTExTBG+27dvy87hp02bxiTqoaGhQqFw165dADgczrRpNIuKEEKInFEC39R0VbCsb2tYuSL1OwAAIABJREFUXq4sP5NpiNJmBlOjHoCSWo0diKJdlWXFtbydXofuTKOiJL+mYyqK3+9SrFYYX0TAr3p67v3axXY1lK+T7WboV6W56UYO/e1HzGS28CvLmRX1JBbG0zC0ZO5YmlefdYxIG+RqgYWOUGstc21Iy7J+/Xqp/eHr1q1jisZ7eHgYGRmJtouKq69fv76gQMrXpqGhoU+ePAGgp6fn6+srvmvSpElMY82aNZWVldXPXb16dVVVVT1fiZzo6emdP3+e+a7hzp07Q4YMqWnMv7m5uaenJ4DExMTNmze/fPkSwJAhQ6QuPkcIIYQ0BCXwLFBWwLye8Gzh/62/uXWGaYj6xhmKqu8L9hZlJNd0LjPGHoCKpqwSxOLMnd8v1Z797LZ4Qbt/CYVZT2+9D8nMVsoBAIDXf0WX5qYD0OvQnVkNrk4yHlx7dOo3Lk9xwMIdUsrLS2yh+vOk1rgcjLdHYJeWV+2StBovXrzw9/fPz//Pl6TBwcGbN28GwOFwVq5cKb5r4sSJnTp1ApCamurt7S0xkP7QoUPz5s1j2kuXLlVTUxPfGxgYaGVlBSApKSkwMLC4+N8vc4VC4aZNm0JCQuT52upLV1f3/Pnzffr0AXD37t0hQ4bUNNFAVMpuxYr3y6DQ8u+EEEIaA3X0sIPDgb8tTDXwxwNU1XmNG/a9uXkq9dZZAOBwLJxGiO/Sbd+1MP0lgGcX9krNkN/cOsP0SKtoGWgYt6/lHTXaWRo5DMh4cLU0NyP5+pH2/UdJHJASf7w48zVzpI5l55quI1a+rs6VgQVVlVd/ngWhsPuYr3Qsu4i2KygqK2volhflFr9LET++ODMFAFeBp6pjJHktQsSoKWJ2DzjU9ussQuSvZ8+eWlpaJ0+etLW19ff3t7a2zs/PP3XqVEJCAnPAl19+OWDAAPFTVFRUIiIiXF1di4uLr1y5Ymtr6+vra2dnV1JSEhsbGxcXxxw2fPjwJUuWSNxOTU0tLCzMw8OjsrIyMjLy6tWro0ePbt++fXZ2dnR09N27dzU1NceMGRMaGtoEr102bW3ts2fPenh4xMfHJyUlubm5XbhwwdBQssKkl5eXqalpWloaM3BAV1d31CjJ/6cIIYSQhqMEnk39TGGshu2JyCtnO5RqEnatVDcwt3Ydp6yhK75dKOA/PbcrLngh81cbtwmaJtbiB1gPHpdy4ziAh8d+NbTrY+M2QXxv7qv7V36c+v7cIRMlytHFbV+Q/fwOgJ7jVjLV3cU5Ba2NXuIK4Pqvc7XNbHXbdxXtykv5++rPs5l2tzFLa3pRJTlv39w8BUBBUdlmyMQPPIJqkg7+kJfyUMusU8/xKyV2GXUdmHLj2MsrB8WXoGeWmjfo5KSg1FpKF5JGYKKO+b1hpPbhIwlpPAoKCgcOHPDz84uPj9++fbv4Lg6Hs3Dhwo0bN1Y/y8nJKTY2NiAg4OXLlwUFBXv37pU4ICgoKCQkhMuVMtzPzc0tKipq8uTJ+fn5aWlp27ZtE+3S09Pbv3//rVu35PHK5IDJ4T09PePi4u7fv8/k8BKruysoKEydOnXdunXMXwMDA5WVldkIlhBCSCtHCTzLrHXw9UfYnogXH1hotqkVvn1+d//3N4I/0+/YW8eyi4qWPjjckuzUt0mXSrJTmWN0LLt8NHebxIk2ruMfn/rtbVKsUMCP/WHio+gQc+eRanrGlSWFGQ+vvbr2p6CqEoCGUfueE76WODfn5b2MB9cAlOZJqWls3G2ww8efPTj6S2luxtEFTjZuEwzt+wLIfHzz+cVwZlV5M8fhnb3n1PSinp7bLeBXAbDq94mypl6dHkhB6tPEfesA9F8QUj0hd/h4QcqNY9nPExP3re0esIzLVfg7OiTtznkADp8srNONSJvSwxAzukOVPolJM2BsbHz58uWwsLCIiIjHjx/n5ua2a9du4MCBc+fOleh7F+fk5PTo0aPdu3cfPXo0MTExMzNTRUXF1NTUzc1t6tSpokJ3Uvn6+j58+HDr1q0nTpxITk7m8XiWlpY+Pj5z5841NzdvPgk8AC0trTNnzowYMeLatWsPHjxwdXW9cOGCsbGx+DEzZswQJfC0/DshhJBGwhEKhWzHQFAlQPjfuPKG7TjEXFw/7sWlAzIOaN9/1ICFO5S1pIz6rSwpuPzj1FfX/qzpXANbpyHLD0h03QOIXuKafu8SgEFfhnVyD5JyplAY/9viB4e3Sp0Gbz147MAvQnnKNXZlHpxuW5D6FMCI9edqKpJfk1PLhqYlXujkPmXQl7ukHvDXziX3ojYDUFTV5CrwyotyAdgOnzrwC/aHgJJmiMOBjzV8bKhUQguWmZkpYxW0RqKsrCxeSa6B0tPTTUxMADg6OopGy5P6uXnzJjNb3snJ6ebNm2yHQwghpHWifp9mgcfFFAd00Ma+v1HZPKbEfzR3W/sB/un3L2c9SSjNyyjLy+RXlimpaWua2hh16ddx6GR9m541nauopjX0f4cyHlx7FrPn3aMbRe+SK0sKecqqqrrGhrbOHQaNsXTx5XDrtTQuh9N31o82ruMfn/n9beKFkpw0AZ+vpmds5DDAznO6cbfBMk5Nv3eZyd41jNqb9hxap9s+Pbc7LfGCspZ+n5mbazqmz4xNBp0cHx77Nft5YlVFmUEnR/uRs+sx0560BWo8zOiO7pKzaAkhLVhYWBjToO53QgghjYd64JuXVwUITkQ2rRpOSOtlrol5PWFIk95bPuqBJyL5+fmWlpYFBQUaGhppaWmamppsR0QIIaR1omXkmpf2WvjfR3AwYDsOQkjj6G+GFX0peyektfnuu+8KCgoATJs2jbJ3QgghjYeG0Dc7Gor4vDdOvsTRZxDQ8AhCWgslBUzsjP5mbMdBCJGT27dvX79+vaSk5PLly9HR0QA0NDS++uortuMihBDSmlEC3xxxOPCyRidd7LjbHFeYI4TUlbE6Pu0Bc+qWI6QVOXv27PLly8W3bNu2zdTUlK14CCGEtAU0hL75stXFN/3QlYbTE9LC9TfD/z6i7J2QVsvIyMjd3T02NjYoKIjtWAghhLRyVMSuuRMC517hz6eoah7V6QkhtafKQ2AX9DVhOw7SOFpBETtCCCGEtCw0hL654wDD28NOD78lIb2Y7WgIIbVmrY2Z3aleHSGEEEIIkRvqgW8xyvk48AiX37AdByHkQ7gceFnDxwZcDtuhkMaUk5NTXt7UdUqUlJT09fWb+KaEEEIIaSYogW9h7mZi130UVrAdByGkBoaqmNEdNjpsx0EIIYQQQlodSuBbnsIK7H6AxHdsx0EIqWagOcbaQYUmJxFCCCGEkEZACXxLdS0V+x+htIrtOAghAAAdZUxxQDdDtuMghBBCCCGtFyXwLVhOGXbfx4NstuMgpM3ra4IJnaGuyHYchBBCCCGkVaMEvmUTAlfe4OBj6oonhB06ygjsgp7t2I6DEEIIIYS0AZTAtwa5Zdj7EHcz2Y6DkLaEA/Q3Q4A91GjGOyGEEEIIaRKUwLcef73FvkdUoJ6QpmCgiskO6EKLebVtpaWlVVVNPfxJQUFBTU2tiW9KCCGEkGaCEvhWpagCB5/geiroH5WQRsLlYHh7+NpASYHtUAjbcnNzy8rKmvimtA48IYQQ0pZRAt8KPc7BnodIL2Y7DkJanQ7amOwAC0224yDNAyXwhBBCCGlilMC3TlUCnHqJky9QKWA7FEJaBTVFjOqEwebgcNgOhTQblMATQgghpIlRAt+aZZZi/99U3I6QBuEA/czgbwtNJbZDIc0MJfCEEEIIaWKUwLd+SZnY9wiZJWzHQUgLZKmFCZ3RUYftOEizRAk8IYQQQpoYLX/U+nU3RGd9nH2Fky9Qzmc7GkJaCE0lfNIJA81ozDwhhBBCCGkuqAe+Dckrx59PEJdGNeoJkUWBgyGW8OlIC7yTD6AeeEIIIYQ0MUrg25yX+dj/CM/z2I6DkGapZzv428JYne04SEtACTwhhBBCmhgl8G3UrQz8+QQZNDGekH9YaSHADnZ6bMdBWg5K4AkhhBDSxGiEaBvlaISe7RD7Gsefo6iC7WgIYZWBKvw6oq8JTXcnhBBCCCHNGvXAt3WlVTj3CmeTUVbFdiiENDlNJXhbY7AFeFy2QyEtEPXAE0IIIaSJUQJPAKCwAidf4OJrVAnYDoWQJqHKg3t7DLeCCo1DIvVFCTwhhBBCmhgl8ORfOWU4+QJXUymNJ62ZsgKGWsGjPdQV2Q6FtHCUwBNCCCGkiVECTyRllSL6Ba6ngk9vDdK6KCtgsAVGdICmEtuhkFaBEnhCCCGENDFK4Il0maU4+QJxadQbT1oDZQW4WcKjPaXuRJ4ogSeEEEJIE6MEnsiSU4bTL3E1FRV8tkMhpF5UeRhiCff20KAB80TeKIEnhBBCSBOjBJ58WH45ziXj0muUUqV60nJoK2OYFVwtoEpl6kjjoASeEEIIIU2MEnhSW6VViH2N88nIL2c7FEJkMlSDR3v0N4MiLQ5HGhMl8IQQQghpYpTAk7qpEiAuDeeTkVrEdiiEVNNRB8Pbo1c7cDhsh0LaAErgCSGEENLEKIEn9SEE/s7G2Vd4kAV6AxHWcTnobYThVrDWYTsU0pZQAk8IIYSQJkZzQ0l9cIAu+uiij7fFuJCCuDSU0fR4wgZNJQwyh6sFdFXYDoUQQgghhJBGRj3wRA5KqxCXhgspSC9mOxTSZrTXhpsF+pjQRHfCGuqBJ4QQQkgTowSeyI0QeJyDS69x5x2tHk8ai7IC+pjA1QJWWmyHQto8SuAJIYQQ0sRoCD2RGw5grwd7PRRW4FoqLr/BuxK2YyKtiJUWBpjBxZSWhSOENJGcnBxHR8dXr17p6eldvnzZwcGB7YgIIYS0dfSLMJE/TSV4doBHBzzNxdU3uJWBcj7bMZEWS00RLiYYaA4LTbZDIYS0JXw+f9y4ca9evVJXVz958iRl74QQQpoDmjxKGgsHsNXFtG740RVTHGCrC1rYi9Qel4PuhpjdAz+6YkJnyt4JaVs2bNjA4XA4HE5ISIgcL8vj8Tgcjrm5eW0OXrFixblz55SUlA4fPty3b185hsG6Oj0HQgghzQol8KTRqfAw0BxL+2DDIHzSCcbqbAdEmrf2Whhnjx9d8VlvOBtTjTpCGsWiRYuYDHnYsGG1P8ve3p4565dffmm82JqDgwcPbty4kcvlhoeHu7u7sx0OIYQQ8h4NoSdNR18VXtbwskZyAW6m42Y6skvZjok0Gybq6GsCZxMYqbEdCiFtwIwZM7Zu3QrgwoULr169at++/QdPuXbt2uPHjwEoKysHBgY2doQsun///tSpUwGEhIT4+/uzHQ4hhBDyL0rgCQustGClhdG2eJGHm+m4nYGcpi7kTJoLY3U4GsHJmAbJE9KkHBwc+vbtGx8fLxQKd+3atXr16g+eEhoayjT8/Pz09PQaNz5WJSYmLl682M7Obvz48WzH0ijGjh3L5/NpOQNCCGmJKIEnrOEANjqw0cFYe7zMx+0M3M6gwvVthbkmereDozHMNNgOhZC2avr06fHx8QB27dr1zTffcDiyCpUUFxdHRkaKTmyK+NjTuscXAAgPD2c7BEIIIfVECTxhHwew1oa1Nvxt8aYQie+QmInkfAjZDozIF5eDTrro2Q4928FQle1oCGnzxo0bt2jRouLi4uTk5AsXLgwdOlTGwZGRkUVFRQCsrKxkH0kIIYSQxkPloUjzYq4Jbxt87YLNrpjsgF7toELfMrVwGkpwMcHM7vjJDUuc4W5F2TshzYKmpuaYMWOYtmh4fE1EB0ydOpXLff/Lw9WrVzm18+uvv1a/Znp6+rJlyxwcHDQ0NHR1dXv06LFq1aq3b9/WMv74+PjPPvuse/fu+vr6SkpKJiYm7u7uP//8c0lJPYdy3bx5c82aNZ6enlZWVmpqaioqKiYmJsOGDdu4cWNeXp7UUzp27Mi8wKSkJBlXvnTpEnOYk5NTw28KID09XeKChw8f9vb2trCwUFZWNjIy8vHxOXbsWE2n16YKvdwfLyGEELngCIXUzUmaNb4QT3NxPwv3s5BaSN3yLQOXgw7a6KKPbgZorw0uLSFIWqPc3NyysqYu4KGkpCTHqctXr14dOHAgAFVV1bdv32pra0s97OnTp7a2tgC4XO7Lly8tLS0lTv+gbdu2zZ8/X3xLdHR0YGBg9RzVwMBg3759CQkJy5cvBxAcHPzpp59KHJOfnz99+vRDhw5JvZeJiUlkZOSAAQOq7+LxeHw+38zM7M2bNxK7RowYcfr06Zri19HRCQ8PHzlypMT21atXf/vttwCWLFmycePGmk6fOXPmzp07AWzdunXhwoUNvCmA9PR0ExMTAI6OjpcuXZoyZYrUpzFjxowdO3ZUnxwh4zmgAY+XEEJIE6DOTdLcKXBgrwd7PfjboqACf2fjYTb+zqa6d82RsTrs9dBFH531oUqfLoQ0ewMGDLCzs3v8+HFpaem+ffuqp8oMUff7sGHDRNk7gC5duhw+fLimi797927+/PmVlZUANDX/U6by0qVLo0aNqqioAGBqajp69GgrK6ucnJzo6Oi7d++OGjVKNDSgutzc3IEDBz548ACAioqKh4dHt27d1NTU0tLSTp069fz587dv3w4dOjQ2Nvajjz6q/aPIzMwEYGBg4OLi0rlzZ11d3crKyhcvXpw+fTojIyMvL+/jjz++fPmyxDUnTZrEJPAREREbNmwQjU0QV15eHhUVBYDH40lUxavfTSUEBQUdOnRIQ0Nj+PDh1tbWJSUlMTExzHoBO3fu7NWr19y5c2v/HBrp8RJCCJEX6oEnLdW7EjzJxZMcPMqhZJ5NRuqw04WdHuz1oK3MdjSENKFW0AMPYNOmTUuXLgXg7Oz8119/VT+Az+dbWlqmpaUBOHDgQEBAQG0uW1FR4ebmdv36dQAjR448fvy4KLktKSnp2rXry5cvAQQEBISGhqqrqzO7hELh5s2bmXgY1XvgP/74Y2ZwuJ+f344dOwwNDcVD3bBhw9dffw3A0tLy6dOnSkpK4ufK6Hlevnz50KFD3dzcFBQUJF7IqlWrfvjhBwDdu3e/e/euxIn9+vWLi4sDcP78eanVAaKiopjvI7y8vE6cOCGXm4p64LlcrkAg8PPz27lzp+iNIRAIlixZ8tNPPwEwNTVNSUmRuL6M59CQx0sIIaQJUAJPWoOsUjzLxfN8PM1FWhEE9KZuTAocWGqhow466aKjLrTo9zfSVrWOBD4jI8Pc3LyqqgrAvXv3unbtKnFAdHS0t7c3AH19/dTUVGXlWn1RFxQUtHv3bgBdunSJi4vT0tIS7dqxY8fs2bMBdOvW7datW4qKihLnzpkzJyQkhGlLJPAXL14cMmQIADc3t3PnzknkpYzZs2fv2LEDQGhoKLOcu4jsoeMyBAQEHDx4EMCNGzf69u0rviskJGTOnDkApkyZsmvXrurnilLi/fv3jx07Vi43FSXwAFxcXK5cucLj/WfUE5/P79y589OnTwFcvXq1f//+4ntreg4NfLyEEEKaABWxI62BgSpcTDGxM1b3w89D8IUTPumEnu2gQx3CcqKvCmdjjLXHsr7YNhQrXTDWHr2NKHsnpMUzMjJi8nPUUMpOtDEwMLCW2fumTZuY7F1fX//YsWPi2TuAvXv3Mo1Vq1ZVz94BrF69WiIdFdm+fTvTWLdundT0EoCoA//48eO1ibY2pkyZwjQuX74ssWvs2LFMR/ShQ4eqF3jLzs4+deoUAC0tLV9fX3ndVNz3339f/XEpKCiMHj2aad+5c6eWd2Tr8RJCCKk9mqVKWhtVHrroo8s/HVS5ZUgpREoBUgqQUojsUlaDayE4gIEarLRgpQVLLVhpQoMSdUJar+nTpx85cgTA3r17f/jhB/GkOisrSzTqe9q0abW5WnR09LJlywAoKipGRUXZ2NiI762srLx58yYAHo/n5eUl9QpGRkb9+vWrnrUKhcKLFy8C0NLSkjEB28bGRltbOz8/v/aJq4SMjIzU1NTCwkJmAj+A1NRUpsHMLRenq6vr5eV1+PDhoqKio0ePSsxyP3DgAHORMWPGqKrKWoGjTjcV0dDQGDRokNRd9vb2TOPdu3cy7ivSZI+XEEJIQ1ACT1o5XRXoqqDHP5P4iivxphBpRXhThNRCpBWhpIrV+JoHLSWYasBEAxaaMNeAmSaUpXe9EEJaoREjRpiamqalpWVmZp44ceKTTz4R7dqzZw9Tas7Z2bl79+4fvNSDBw/Gjx8vEAgAbNu2zdXVVeKAlJQUZt6Bra2tjIS2e/fu1RP4N2/eZGdnAygoKKheWb26rKysDx4j7uHDh1u3bj169KiMjFfq0m6TJ09mivnt2bNHIoHfs2cP05g0aZJ8b8qwtLSsqatcNPChqKioptPFNfbjJYQQIheUwJO2RV0Rdnqw0/t3S3450ovf/8kowbsSZJWiSsBeiI1MSQHt1N7/MVKDiQZM1KEuZRArIaStUFBQmDJlyvr16wGEhoaKJ/BhYWFMY/r06R+8TlZWlo+PT2FhIYAFCxYwE90l5ObmMg3ZM/kNDAyqb2TSy9orLa3DmKtff/110aJFTC0AGaRWPRg5cqSenl5OTs7Zs2czMjKMjIyY7c+ePbtx4wYAKysrqf3kDbkpQ8aXIKIknPk+5YMa9fESQgiRF0rgSVunrQxt5f+k9EIhcsqQWYrsUmSXIbsU2aXILUNuOSr47AVaRyo86KlARxl6KjBQhb4qDFRhoAodFdCi7IQQCdOmTduwYYNQKDx16lR6erqxsTGAmzdv3rt3D4CamppEx3J1lZWV/v7+TG15d3f3LVu2NCQeqRV2RYlux44df/vttw9epDbdyIyYmJgFCxYA4HK5kydP9vPzc3BwMDIyUlNTY/q37927J2MAgpKS0tixY4ODg/l8/v79+0UrvYtm+wcGBlYPpoE3lbvGe7yEEELkiBJ4QiRxONBXhb60Xo2SSuSVI7ccBeUorEBBBQorUFiBokqUVKK4EsWVTVEDX4EDdUWoK0JD6X1DWxlaStBUgo4yNJWgpwIV+uEmhNRax44dBw0adOnSJT6f/8cffzCFykTd7/7+/hKF6KqbN2/epUuXANja2kZGRtY0rltXV5dpyO7vzcnJqb5R1Gmfm5tbfXB+Q2zYsIFphIWFTZ48ufoBMgaxMyZPnhwcHAxgz5491RN4qePnG35T+Wq8x0sIIUSO6Hd8QupATRFqijDVkHVMWRXK+Sjno7QKZVWoEKC8CnwhyvngC1Am1odfUvmfExUVoMgFAA6gpggAKgrgcqCmCC4Hqjyo8aDCgwrv/WGEECJHM2bMYDLwsLCwpUuXlpWV7du3j9n1wfHzW7duZfpsdXR0jh8/rqOjU9ORlpaWKioqZWVlT548KS0trWkEePWVzwGYm5urq6sXFxdnZ2c/ePDAwcGhli9NNqFQyMy3b9euXU0z1R88eCD7Ii4uLp06dXr69OmtW7f+/vvvzp07X79+/fnz5wCcnZ3t7Owa46by1UiPlxBCiHxRAk+InDE5NiGEtCyjR4+eP39+fn7+o0ePrl+//urVK6YHmOmcl3HimTNnFi9eDIDH40VGRtra2so4WFFR0cnJ6erVq1VVVdHR0f7+/tWPycjIuH79utRzXV1do6OjAezYsePnn3+u0wusSWFhIVOoT19fv6Zh4VFRUR+8TmBg4DfffANg796969atE3W/S+1dl9dN5aiRHi8hhBD5oo48QgghhEBVVXXChAlMOywsTLT8u+zu90ePHo0dO5bP5wPYsmWLu7v7B28k6nBes2aNaMk0catXr66prhszaRxASEhIXFyc7BtJvXh16urqzID/Z8+eMRX4JBw/fjwmJuaD15k0aRKTioeHh5eXl0dGRgJQVFQcN25c491Uvhrj8RJCCJEvSuAJIYQQAojl6hERERcuXMA/BeprOj43N9fX1zc/Px/A7Nmz58+fX5u7BAYGWllZAUhKSgoMDCwuLhbtEgqFmzZtCgkJqelcDw8Pb29vABUVFZ6envv27ate7q68vPzo0aNubm4nT56sTTwKCgouLi4AKisrZ8+ezXSMixw9elT0vYZsHTp06N+/P4Dk5ORly5Yxk/w9PT2lVtSX103lqzEeLyGEEPmikb6EEEIIAQBHR8cePXrcvXu3pKSE2TJy5EgTE5Oajl+1atXTp08BGBkZDR069MiRIzUd2aNHjw4dOjBtNTW1sLAwDw+PysrKyMjIq1evjh49un379tnZ2dHR0Xfv3tXU1BwzZoxoCICEvXv3urq6JiYmFhQUTJjw/9u7Q5dW1wCO4zsnTDHoEEEE/QNEu2lhGMWZHHhRi100iIiuGW1rBqsGs83mEIOgIIJFTIJBRJMG8QQPIufcqyfMe/lxP5+0sZc9L0/77nmevX+tra2Njo4ODAx8//799vb27Ozs6Ojo4eGhUCi8/Zncp5aXl6vVaqFQ2N7ePjw8nJiYGBgYuLu729/ff30O3MrKyutj9j42MzNzcHBQKBTe9p//7f751g7aWl8xvQC0kIAHAH6am5ubn59///aDi9/2ft/c3NRqtQ+ubDQa79fnK5XK7u7u7Ozs/f399fV1o9F4+6i7u3tnZ+f4+Pifvqqrq6vZbC4sLGxtbT0/P19eXl5eXv5+WU9Pzwc/PfxifHx8fX29Xq+/vLxcXV29P/5dLBY3NjYqlcqftHStVpufn396enpduC6VSuPj4189aGt9xfQC0EK20AMAP01PT7e3t7++7u3tHRsb+6KBqtXq+fn50tLS4OBgR0dHZ2fn8PDwysrK6enppwfpOzo6Njc3Ly4u6vV6uVzu6+srFovt7e19fX3lcnlhYWFvb+/6+npkZOTP72d1dbXZbE5NTfX39xeLxVKpNDQ0tLi4eHJy8nYy/FO/FPvk5GRbW9tXD9pyXzG9ALTKt99PNwEAn7q7u3t8fPyXBy0Wi2/P6wYA/m+swAMAAEAAAQ8AAADTuqrfAAAELklEQVQBBDwAAAAEEPAAAAAQQMADAABAAAEPAAAAAQQ8AAAABBDwAAAAEEDAAwAAQAABDwAAAAEEPAAAAAQQ8AAAABBAwAMAAEAAAQ8AAAABBDwAAAAEEPAAAAAQQMADAABAAAEPAAAAAQQ8AAAABBDwAAAAEEDAAwAAQAABDwAAAAEEPAAAAAQQ8AAAABBAwAMAAEAAAQ8AAAABvr28vPzX9wAAAAB8wgo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QQ8AAAABBDwAAAAEEDAAwAAQAABDwAAAAEEPAAAAAQQ8AAAABBAwAMAAEAAAQ8AAAABBDwAAAAEEPAAAAAQQMADAABAAAEPAAAAAX4AIErjNQ8yzl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Google Shape;146;p5"/>
          <p:cNvSpPr txBox="1"/>
          <p:nvPr/>
        </p:nvSpPr>
        <p:spPr>
          <a:xfrm>
            <a:off x="1260000" y="810637"/>
            <a:ext cx="1796890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sk-SK" sz="6000" b="1" dirty="0">
                <a:solidFill>
                  <a:schemeClr val="dk1"/>
                </a:solidFill>
              </a:rPr>
              <a:t>Vyhodnotenie účinnosti programu </a:t>
            </a:r>
            <a:r>
              <a:rPr lang="sk-SK" sz="6000" b="1" dirty="0" smtClean="0">
                <a:solidFill>
                  <a:schemeClr val="dk1"/>
                </a:solidFill>
              </a:rPr>
              <a:t>APTP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91595"/>
            <a:ext cx="10335652" cy="661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749" y="1991595"/>
            <a:ext cx="10574773" cy="896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22" y="8525910"/>
            <a:ext cx="6778074" cy="451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l="864" r="864"/>
          <a:stretch/>
        </p:blipFill>
        <p:spPr>
          <a:xfrm>
            <a:off x="14895442" y="0"/>
            <a:ext cx="9485282" cy="12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954157" y="810637"/>
            <a:ext cx="1259084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 smtClean="0">
                <a:solidFill>
                  <a:schemeClr val="dk1"/>
                </a:solidFill>
              </a:rPr>
              <a:t>Účinnosť opatrení nie je všetko ...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5401905" y="-513301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>
            <a:off x="14888605" y="9819860"/>
            <a:ext cx="1621297" cy="251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6">
            <a:alphaModFix/>
          </a:blip>
          <a:srcRect l="534" r="534"/>
          <a:stretch/>
        </p:blipFill>
        <p:spPr>
          <a:xfrm rot="10800000">
            <a:off x="22759525" y="12"/>
            <a:ext cx="1621297" cy="26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7;g125fd06185e_0_85">
            <a:extLst>
              <a:ext uri="{FF2B5EF4-FFF2-40B4-BE49-F238E27FC236}">
                <a16:creationId xmlns:a16="http://schemas.microsoft.com/office/drawing/2014/main" xmlns="" id="{8121557F-BEA9-4068-8EA2-006BFF6C7178}"/>
              </a:ext>
            </a:extLst>
          </p:cNvPr>
          <p:cNvSpPr txBox="1"/>
          <p:nvPr/>
        </p:nvSpPr>
        <p:spPr>
          <a:xfrm>
            <a:off x="1086679" y="2822713"/>
            <a:ext cx="12775096" cy="804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2800" b="1" dirty="0" err="1" smtClean="0">
                <a:solidFill>
                  <a:schemeClr val="tx1"/>
                </a:solidFill>
                <a:latin typeface="+mn-lt"/>
              </a:rPr>
              <a:t>Kontrafaktuálne</a:t>
            </a: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 štúdie sa zameriavajú na čo najexaktnejšiu identifikáciu vplyvu/efektu/účinku účasti na opatreniach APTP. </a:t>
            </a:r>
          </a:p>
          <a:p>
            <a:pPr algn="just">
              <a:lnSpc>
                <a:spcPct val="115000"/>
              </a:lnSpc>
            </a:pPr>
            <a:endParaRPr lang="sk-SK" sz="28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5000"/>
              </a:lnSpc>
            </a:pP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V závere dospejú k spoľahlivému, ale iba číslu – koľko indikátorov výsledku toľko čísiel. Odhadnuté čísla sú často použité v analýza nákladov a výnosov. </a:t>
            </a:r>
          </a:p>
          <a:p>
            <a:pPr algn="just">
              <a:lnSpc>
                <a:spcPct val="115000"/>
              </a:lnSpc>
            </a:pPr>
            <a:endParaRPr lang="en-GB" sz="26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5000"/>
              </a:lnSpc>
            </a:pPr>
            <a:r>
              <a:rPr lang="sk-SK" sz="2800" b="1" dirty="0">
                <a:solidFill>
                  <a:schemeClr val="tx1"/>
                </a:solidFill>
                <a:latin typeface="+mn-lt"/>
              </a:rPr>
              <a:t>Opatrenia majú v praxi často viac cieľov a nie všetky sú pokryté indikátormi. </a:t>
            </a:r>
            <a:r>
              <a:rPr lang="sk-SK" sz="2800" b="1" dirty="0" err="1" smtClean="0">
                <a:solidFill>
                  <a:schemeClr val="tx1"/>
                </a:solidFill>
                <a:latin typeface="+mn-lt"/>
              </a:rPr>
              <a:t>Kontrafaktuálne</a:t>
            </a: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 štúdia preto majú často tendenciu redukovať prínos opatrenia na oblasti pokryté indikátormi výsledku. </a:t>
            </a:r>
          </a:p>
          <a:p>
            <a:pPr algn="just">
              <a:lnSpc>
                <a:spcPct val="115000"/>
              </a:lnSpc>
            </a:pPr>
            <a:endParaRPr lang="sk-SK" sz="2800" b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5000"/>
              </a:lnSpc>
            </a:pP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Kvalitatívny výskum by mal dopĺňať evidenciu získanú z </a:t>
            </a:r>
            <a:r>
              <a:rPr lang="sk-SK" sz="2800" b="1" dirty="0" err="1" smtClean="0">
                <a:solidFill>
                  <a:schemeClr val="tx1"/>
                </a:solidFill>
                <a:latin typeface="+mn-lt"/>
              </a:rPr>
              <a:t>kontrafaktuálnych</a:t>
            </a: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 štúdií. Expertíza z praxe, tvorby a implementácie opatrení, ako aj medzinárodné porovnanie sú pre správne nastavenie nástrojov APTP nenahraditeľné. 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5000"/>
              </a:lnSpc>
            </a:pPr>
            <a:endParaRPr lang="en-US" sz="2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7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5fd06185e_0_108"/>
          <p:cNvSpPr txBox="1">
            <a:spLocks noGrp="1"/>
          </p:cNvSpPr>
          <p:nvPr>
            <p:ph type="title"/>
          </p:nvPr>
        </p:nvSpPr>
        <p:spPr>
          <a:xfrm>
            <a:off x="1676162" y="4225715"/>
            <a:ext cx="21028500" cy="5262979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 smtClean="0"/>
              <a:t>Ďakujem</a:t>
            </a:r>
            <a:r>
              <a:rPr lang="en-GB" b="1" dirty="0" smtClean="0"/>
              <a:t>!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sk-SK" sz="2400" b="1" dirty="0" smtClean="0"/>
              <a:t>Miroslav Štefánik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sk-SK" sz="2400" b="1" dirty="0" smtClean="0"/>
              <a:t>Ekonomický ústav SAV</a:t>
            </a:r>
            <a:br>
              <a:rPr lang="sk-SK" sz="2400" b="1" dirty="0" smtClean="0"/>
            </a:br>
            <a:r>
              <a:rPr lang="sk-SK" sz="2400" b="1" dirty="0" err="1" smtClean="0"/>
              <a:t>miroslav.stefanik</a:t>
            </a:r>
            <a:r>
              <a:rPr lang="en-GB" sz="2400" b="1" dirty="0" smtClean="0"/>
              <a:t>@</a:t>
            </a:r>
            <a:r>
              <a:rPr lang="sk-SK" sz="2400" b="1" dirty="0" err="1" smtClean="0"/>
              <a:t>savba.sk</a:t>
            </a:r>
            <a:r>
              <a:rPr lang="en-GB" b="1" dirty="0"/>
              <a:t/>
            </a:r>
            <a:br>
              <a:rPr lang="en-GB" b="1" dirty="0"/>
            </a:b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/>
              <a:t/>
            </a:r>
            <a:br>
              <a:rPr lang="en-GB" sz="3000" b="1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64" r="864"/>
          <a:stretch/>
        </p:blipFill>
        <p:spPr>
          <a:xfrm>
            <a:off x="14689825" y="0"/>
            <a:ext cx="9690899" cy="12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260000" y="1260000"/>
            <a:ext cx="1228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 smtClean="0">
                <a:solidFill>
                  <a:schemeClr val="dk1"/>
                </a:solidFill>
              </a:rPr>
              <a:t>Štruktúra prezentácie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5203125" y="-513301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>
            <a:off x="14689825" y="9682124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6">
            <a:alphaModFix/>
          </a:blip>
          <a:srcRect l="534" r="534"/>
          <a:stretch/>
        </p:blipFill>
        <p:spPr>
          <a:xfrm rot="10800000">
            <a:off x="22759525" y="12"/>
            <a:ext cx="1621297" cy="26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87;g125fd06185e_0_85">
            <a:extLst>
              <a:ext uri="{FF2B5EF4-FFF2-40B4-BE49-F238E27FC236}">
                <a16:creationId xmlns:a16="http://schemas.microsoft.com/office/drawing/2014/main" xmlns="" id="{8121557F-BEA9-4068-8EA2-006BFF6C7178}"/>
              </a:ext>
            </a:extLst>
          </p:cNvPr>
          <p:cNvSpPr txBox="1"/>
          <p:nvPr/>
        </p:nvSpPr>
        <p:spPr>
          <a:xfrm>
            <a:off x="1086679" y="4625009"/>
            <a:ext cx="12775096" cy="510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14350" indent="-514350" algn="just">
              <a:lnSpc>
                <a:spcPct val="115000"/>
              </a:lnSpc>
              <a:buFont typeface="+mj-lt"/>
              <a:buAutoNum type="alphaUcPeriod"/>
            </a:pP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Vývoj na slovenskom trhu práce/rámce pre politiky zamestnanosti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lphaUcPeriod"/>
            </a:pPr>
            <a:endParaRPr lang="sk-SK" sz="2800" b="1" dirty="0" smtClean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lphaUcPeriod"/>
            </a:pPr>
            <a:endParaRPr lang="sk-SK" sz="2800" b="1" dirty="0" smtClean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lphaUcPeriod"/>
            </a:pPr>
            <a:endParaRPr lang="sk-SK" sz="2800" b="1" dirty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lphaUcPeriod"/>
            </a:pP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Existujúce štúdie kvantifikujúce účinnosť opatrení APTP na Slovensku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lphaUcPeriod"/>
            </a:pPr>
            <a:endParaRPr lang="sk-SK" sz="2800" b="1" dirty="0" smtClean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lphaUcPeriod"/>
            </a:pPr>
            <a:endParaRPr lang="sk-SK" sz="2800" b="1" dirty="0" smtClean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lphaUcPeriod"/>
            </a:pPr>
            <a:endParaRPr lang="sk-SK" sz="2800" b="1" dirty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lnSpc>
                <a:spcPct val="115000"/>
              </a:lnSpc>
              <a:buFont typeface="+mj-lt"/>
              <a:buAutoNum type="alphaUcPeriod"/>
            </a:pP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Automatizované štúdie účinnosti nástrojov APTP 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5000"/>
              </a:lnSpc>
            </a:pPr>
            <a:endParaRPr lang="en-US" sz="2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5fd06185e_0_85"/>
          <p:cNvSpPr txBox="1"/>
          <p:nvPr/>
        </p:nvSpPr>
        <p:spPr>
          <a:xfrm>
            <a:off x="1113182" y="245395"/>
            <a:ext cx="2030233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6000" b="1" dirty="0" err="1">
                <a:solidFill>
                  <a:schemeClr val="dk1"/>
                </a:solidFill>
              </a:rPr>
              <a:t>Dlhodobý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demografický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vývoj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na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Slovensku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mení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paradigmu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služieb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zamestnanosti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189" name="Google Shape;189;g125fd06185e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2240232" y="-534805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25fd06185e_0_85"/>
          <p:cNvPicPr preferRelativeResize="0"/>
          <p:nvPr/>
        </p:nvPicPr>
        <p:blipFill rotWithShape="1">
          <a:blip r:embed="rId4">
            <a:alphaModFix/>
          </a:blip>
          <a:srcRect l="534" r="534"/>
          <a:stretch/>
        </p:blipFill>
        <p:spPr>
          <a:xfrm>
            <a:off x="0" y="9555742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25fd06185e_0_85"/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 rot="10800000">
            <a:off x="22753522" y="5663896"/>
            <a:ext cx="1621297" cy="26478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201173"/>
              </p:ext>
            </p:extLst>
          </p:nvPr>
        </p:nvGraphicFramePr>
        <p:xfrm>
          <a:off x="1113182" y="2276690"/>
          <a:ext cx="22078122" cy="1006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1846313" y="1220361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Zdroj: </a:t>
            </a:r>
            <a:r>
              <a:rPr lang="sk-SK" sz="1600" dirty="0" err="1" smtClean="0"/>
              <a:t>Eurostat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34772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5fd06185e_0_85"/>
          <p:cNvSpPr txBox="1"/>
          <p:nvPr/>
        </p:nvSpPr>
        <p:spPr>
          <a:xfrm>
            <a:off x="1259999" y="1260000"/>
            <a:ext cx="1912184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6000" b="1" dirty="0" err="1">
                <a:solidFill>
                  <a:schemeClr val="dk1"/>
                </a:solidFill>
              </a:rPr>
              <a:t>Štruktúra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evidencií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UoZ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podľa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dĺžky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evidencie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8" name="Google Shape;189;g125fd06185e_0_85">
            <a:extLst>
              <a:ext uri="{FF2B5EF4-FFF2-40B4-BE49-F238E27FC236}">
                <a16:creationId xmlns:a16="http://schemas.microsoft.com/office/drawing/2014/main" xmlns="" id="{BB49B223-6CF0-418E-BFA8-3C1CB582AC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2240232" y="-534805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0;g125fd06185e_0_85">
            <a:extLst>
              <a:ext uri="{FF2B5EF4-FFF2-40B4-BE49-F238E27FC236}">
                <a16:creationId xmlns:a16="http://schemas.microsoft.com/office/drawing/2014/main" xmlns="" id="{C75A1C4F-620B-49DE-A61E-3FA8B03223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34" r="534"/>
          <a:stretch/>
        </p:blipFill>
        <p:spPr>
          <a:xfrm>
            <a:off x="0" y="9555742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1;g125fd06185e_0_85">
            <a:extLst>
              <a:ext uri="{FF2B5EF4-FFF2-40B4-BE49-F238E27FC236}">
                <a16:creationId xmlns:a16="http://schemas.microsoft.com/office/drawing/2014/main" xmlns="" id="{2B0FD30E-C8E0-4755-838B-6626455FBF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 rot="10800000">
            <a:off x="22753522" y="5663896"/>
            <a:ext cx="1621297" cy="26478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133766501"/>
              </p:ext>
            </p:extLst>
          </p:nvPr>
        </p:nvGraphicFramePr>
        <p:xfrm>
          <a:off x="1895061" y="3034747"/>
          <a:ext cx="19493947" cy="891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2383024" y="1228822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Zdroj: </a:t>
            </a:r>
            <a:r>
              <a:rPr lang="sk-SK" sz="1800" dirty="0" err="1" smtClean="0"/>
              <a:t>ÚPSVaR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0566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89;g125fd06185e_0_85">
            <a:extLst>
              <a:ext uri="{FF2B5EF4-FFF2-40B4-BE49-F238E27FC236}">
                <a16:creationId xmlns:a16="http://schemas.microsoft.com/office/drawing/2014/main" xmlns="" id="{82D09E0F-2573-46BB-B7EF-21A063ECB2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2240232" y="-534805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0;g125fd06185e_0_85">
            <a:extLst>
              <a:ext uri="{FF2B5EF4-FFF2-40B4-BE49-F238E27FC236}">
                <a16:creationId xmlns:a16="http://schemas.microsoft.com/office/drawing/2014/main" xmlns="" id="{32684EED-CC8F-48C6-96D2-65781E93B7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34" r="534"/>
          <a:stretch/>
        </p:blipFill>
        <p:spPr>
          <a:xfrm>
            <a:off x="0" y="9555742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91;g125fd06185e_0_85">
            <a:extLst>
              <a:ext uri="{FF2B5EF4-FFF2-40B4-BE49-F238E27FC236}">
                <a16:creationId xmlns:a16="http://schemas.microsoft.com/office/drawing/2014/main" xmlns="" id="{5B8CADE7-FF7B-4E90-B067-EAD8CC0A1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 rot="10800000">
            <a:off x="22753522" y="5663896"/>
            <a:ext cx="1621297" cy="26478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887038"/>
              </p:ext>
            </p:extLst>
          </p:nvPr>
        </p:nvGraphicFramePr>
        <p:xfrm>
          <a:off x="1517374" y="2925417"/>
          <a:ext cx="21236148" cy="900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2170989" y="1183428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Zdroj: </a:t>
            </a:r>
            <a:r>
              <a:rPr lang="sk-SK" sz="1800" dirty="0" err="1" smtClean="0"/>
              <a:t>Eurostat</a:t>
            </a:r>
            <a:endParaRPr lang="sk-SK" sz="1800" dirty="0"/>
          </a:p>
        </p:txBody>
      </p:sp>
      <p:sp>
        <p:nvSpPr>
          <p:cNvPr id="9" name="Google Shape;186;g125fd06185e_0_85"/>
          <p:cNvSpPr txBox="1"/>
          <p:nvPr/>
        </p:nvSpPr>
        <p:spPr>
          <a:xfrm>
            <a:off x="1259999" y="584134"/>
            <a:ext cx="20327792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6000" b="1" dirty="0" err="1">
                <a:solidFill>
                  <a:schemeClr val="dk1"/>
                </a:solidFill>
              </a:rPr>
              <a:t>Dlhodobá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nezamestnanosť</a:t>
            </a:r>
            <a:r>
              <a:rPr lang="en-GB" sz="6000" b="1" dirty="0">
                <a:solidFill>
                  <a:schemeClr val="dk1"/>
                </a:solidFill>
              </a:rPr>
              <a:t> je </a:t>
            </a:r>
            <a:r>
              <a:rPr lang="en-GB" sz="6000" b="1" dirty="0" err="1">
                <a:solidFill>
                  <a:schemeClr val="dk1"/>
                </a:solidFill>
              </a:rPr>
              <a:t>najväčšou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výzvou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aj</a:t>
            </a:r>
            <a:r>
              <a:rPr lang="en-GB" sz="6000" b="1" dirty="0">
                <a:solidFill>
                  <a:schemeClr val="dk1"/>
                </a:solidFill>
              </a:rPr>
              <a:t> v </a:t>
            </a:r>
            <a:r>
              <a:rPr lang="en-GB" sz="6000" b="1" dirty="0" err="1">
                <a:solidFill>
                  <a:schemeClr val="dk1"/>
                </a:solidFill>
              </a:rPr>
              <a:t>medzinárodnom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porovnaní</a:t>
            </a:r>
            <a:endParaRPr sz="6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89;g125fd06185e_0_85">
            <a:extLst>
              <a:ext uri="{FF2B5EF4-FFF2-40B4-BE49-F238E27FC236}">
                <a16:creationId xmlns:a16="http://schemas.microsoft.com/office/drawing/2014/main" xmlns="" id="{82D09E0F-2573-46BB-B7EF-21A063ECB2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2240232" y="-534805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0;g125fd06185e_0_85">
            <a:extLst>
              <a:ext uri="{FF2B5EF4-FFF2-40B4-BE49-F238E27FC236}">
                <a16:creationId xmlns:a16="http://schemas.microsoft.com/office/drawing/2014/main" xmlns="" id="{32684EED-CC8F-48C6-96D2-65781E93B7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34" r="534"/>
          <a:stretch/>
        </p:blipFill>
        <p:spPr>
          <a:xfrm>
            <a:off x="0" y="9555742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91;g125fd06185e_0_85">
            <a:extLst>
              <a:ext uri="{FF2B5EF4-FFF2-40B4-BE49-F238E27FC236}">
                <a16:creationId xmlns:a16="http://schemas.microsoft.com/office/drawing/2014/main" xmlns="" id="{5B8CADE7-FF7B-4E90-B067-EAD8CC0A1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 rot="10800000">
            <a:off x="22753522" y="5663896"/>
            <a:ext cx="1621297" cy="26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lokTextu 7"/>
          <p:cNvSpPr txBox="1"/>
          <p:nvPr/>
        </p:nvSpPr>
        <p:spPr>
          <a:xfrm>
            <a:off x="2170988" y="11834286"/>
            <a:ext cx="517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Zdroj</a:t>
            </a:r>
            <a:r>
              <a:rPr lang="sk-SK" sz="1800" dirty="0"/>
              <a:t>: </a:t>
            </a:r>
            <a:r>
              <a:rPr lang="sk-SK" sz="1800" dirty="0" err="1"/>
              <a:t>Labour</a:t>
            </a:r>
            <a:r>
              <a:rPr lang="sk-SK" sz="1800" dirty="0"/>
              <a:t> </a:t>
            </a:r>
            <a:r>
              <a:rPr lang="sk-SK" sz="1800" dirty="0" err="1"/>
              <a:t>Market</a:t>
            </a:r>
            <a:r>
              <a:rPr lang="sk-SK" sz="1800" dirty="0"/>
              <a:t> </a:t>
            </a:r>
            <a:r>
              <a:rPr lang="sk-SK" sz="1800" dirty="0" err="1"/>
              <a:t>Policy</a:t>
            </a:r>
            <a:r>
              <a:rPr lang="sk-SK" sz="1800" dirty="0"/>
              <a:t> </a:t>
            </a:r>
            <a:r>
              <a:rPr lang="sk-SK" sz="1800" dirty="0" err="1"/>
              <a:t>Database</a:t>
            </a:r>
            <a:endParaRPr lang="sk-SK" sz="1800" dirty="0"/>
          </a:p>
          <a:p>
            <a:endParaRPr lang="sk-SK" sz="1800" dirty="0"/>
          </a:p>
        </p:txBody>
      </p:sp>
      <p:sp>
        <p:nvSpPr>
          <p:cNvPr id="9" name="Google Shape;186;g125fd06185e_0_85"/>
          <p:cNvSpPr txBox="1"/>
          <p:nvPr/>
        </p:nvSpPr>
        <p:spPr>
          <a:xfrm>
            <a:off x="1259999" y="584134"/>
            <a:ext cx="20327792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6000" b="1" dirty="0" err="1">
                <a:solidFill>
                  <a:schemeClr val="dk1"/>
                </a:solidFill>
              </a:rPr>
              <a:t>Podiel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výdavkov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na</a:t>
            </a:r>
            <a:r>
              <a:rPr lang="en-GB" sz="6000" b="1" dirty="0">
                <a:solidFill>
                  <a:schemeClr val="dk1"/>
                </a:solidFill>
              </a:rPr>
              <a:t> AOTP </a:t>
            </a:r>
            <a:r>
              <a:rPr lang="en-GB" sz="6000" b="1" dirty="0" err="1">
                <a:solidFill>
                  <a:schemeClr val="dk1"/>
                </a:solidFill>
              </a:rPr>
              <a:t>ako</a:t>
            </a:r>
            <a:r>
              <a:rPr lang="en-GB" sz="6000" b="1" dirty="0">
                <a:solidFill>
                  <a:schemeClr val="dk1"/>
                </a:solidFill>
              </a:rPr>
              <a:t> % </a:t>
            </a:r>
            <a:r>
              <a:rPr lang="en-GB" sz="6000" b="1" dirty="0" err="1">
                <a:solidFill>
                  <a:schemeClr val="dk1"/>
                </a:solidFill>
              </a:rPr>
              <a:t>na</a:t>
            </a:r>
            <a:r>
              <a:rPr lang="en-GB" sz="6000" b="1" dirty="0">
                <a:solidFill>
                  <a:schemeClr val="dk1"/>
                </a:solidFill>
              </a:rPr>
              <a:t> HDP, </a:t>
            </a:r>
            <a:r>
              <a:rPr lang="en-GB" sz="6000" b="1" dirty="0" err="1">
                <a:solidFill>
                  <a:schemeClr val="dk1"/>
                </a:solidFill>
              </a:rPr>
              <a:t>podľa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typu</a:t>
            </a:r>
            <a:r>
              <a:rPr lang="en-GB" sz="6000" b="1" dirty="0">
                <a:solidFill>
                  <a:schemeClr val="dk1"/>
                </a:solidFill>
              </a:rPr>
              <a:t> </a:t>
            </a:r>
            <a:r>
              <a:rPr lang="en-GB" sz="6000" b="1" dirty="0" err="1">
                <a:solidFill>
                  <a:schemeClr val="dk1"/>
                </a:solidFill>
              </a:rPr>
              <a:t>nástroja</a:t>
            </a:r>
            <a:endParaRPr sz="6000" dirty="0">
              <a:solidFill>
                <a:schemeClr val="dk1"/>
              </a:solidFill>
            </a:endParaRP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506399"/>
              </p:ext>
            </p:extLst>
          </p:nvPr>
        </p:nvGraphicFramePr>
        <p:xfrm>
          <a:off x="3981784" y="2981739"/>
          <a:ext cx="14884221" cy="866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46680"/>
              </p:ext>
            </p:extLst>
          </p:nvPr>
        </p:nvGraphicFramePr>
        <p:xfrm>
          <a:off x="13305183" y="6202018"/>
          <a:ext cx="7195930" cy="510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6455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l="864" r="864"/>
          <a:stretch/>
        </p:blipFill>
        <p:spPr>
          <a:xfrm>
            <a:off x="14895442" y="0"/>
            <a:ext cx="9485282" cy="12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260000" y="810637"/>
            <a:ext cx="122850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 smtClean="0">
                <a:solidFill>
                  <a:schemeClr val="dk1"/>
                </a:solidFill>
              </a:rPr>
              <a:t>Čo vieme o účinnosti nástrojov APTP?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5401905" y="-513301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>
            <a:off x="14888605" y="9819860"/>
            <a:ext cx="1621297" cy="251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6">
            <a:alphaModFix/>
          </a:blip>
          <a:srcRect l="534" r="534"/>
          <a:stretch/>
        </p:blipFill>
        <p:spPr>
          <a:xfrm rot="10800000">
            <a:off x="22759525" y="12"/>
            <a:ext cx="1621297" cy="26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7;g125fd06185e_0_85">
            <a:extLst>
              <a:ext uri="{FF2B5EF4-FFF2-40B4-BE49-F238E27FC236}">
                <a16:creationId xmlns:a16="http://schemas.microsoft.com/office/drawing/2014/main" xmlns="" id="{8121557F-BEA9-4068-8EA2-006BFF6C7178}"/>
              </a:ext>
            </a:extLst>
          </p:cNvPr>
          <p:cNvSpPr txBox="1"/>
          <p:nvPr/>
        </p:nvSpPr>
        <p:spPr>
          <a:xfrm>
            <a:off x="278295" y="3445565"/>
            <a:ext cx="14617147" cy="1048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Štúdie vyhodnocujúce účinnosť opatrení </a:t>
            </a:r>
            <a:r>
              <a:rPr lang="sk-SK" sz="2800" b="1" dirty="0" err="1" smtClean="0">
                <a:solidFill>
                  <a:schemeClr val="tx1"/>
                </a:solidFill>
                <a:latin typeface="+mn-lt"/>
              </a:rPr>
              <a:t>kontrafaktuálnou</a:t>
            </a: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 metodikou, zohľadňujú rozdielnu kompozíciu účastníkov nástrojov APTP:</a:t>
            </a:r>
          </a:p>
          <a:p>
            <a:pPr algn="just">
              <a:lnSpc>
                <a:spcPct val="115000"/>
              </a:lnSpc>
            </a:pPr>
            <a:endParaRPr lang="sk-SK" sz="2600" dirty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Van Ours </a:t>
            </a:r>
            <a:r>
              <a:rPr lang="sk-SK" sz="2800" dirty="0" smtClean="0"/>
              <a:t>&amp;</a:t>
            </a:r>
            <a:r>
              <a:rPr lang="en-GB" sz="2800" dirty="0" smtClean="0"/>
              <a:t> </a:t>
            </a:r>
            <a:r>
              <a:rPr lang="en-GB" sz="2800" dirty="0" err="1"/>
              <a:t>Lubyová</a:t>
            </a:r>
            <a:r>
              <a:rPr lang="en-GB" sz="2800" dirty="0"/>
              <a:t> (</a:t>
            </a:r>
            <a:r>
              <a:rPr lang="en-GB" sz="2800" dirty="0" smtClean="0"/>
              <a:t>1999</a:t>
            </a:r>
            <a:r>
              <a:rPr lang="sk-SK" sz="2800" dirty="0" smtClean="0"/>
              <a:t>/1996): Rekvalifikačné kurzy (+)/Verejnoprospešné práce (-)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k-SK" sz="2800" dirty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 err="1"/>
              <a:t>Harvan</a:t>
            </a:r>
            <a:r>
              <a:rPr lang="en-GB" sz="2800" dirty="0"/>
              <a:t> (</a:t>
            </a:r>
            <a:r>
              <a:rPr lang="en-GB" sz="2800" dirty="0" smtClean="0"/>
              <a:t>2011</a:t>
            </a:r>
            <a:r>
              <a:rPr lang="sk-SK" sz="2800" dirty="0" smtClean="0"/>
              <a:t>/2006-2009): Absolventská prax (+) / Aktivačné práce (-)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Štefánik </a:t>
            </a:r>
            <a:r>
              <a:rPr lang="en-GB" sz="2800" dirty="0"/>
              <a:t>et al. </a:t>
            </a:r>
            <a:r>
              <a:rPr lang="sk-SK" sz="2800" dirty="0" smtClean="0"/>
              <a:t>(</a:t>
            </a:r>
            <a:r>
              <a:rPr lang="en-GB" sz="2800" dirty="0" smtClean="0"/>
              <a:t>2014</a:t>
            </a:r>
            <a:r>
              <a:rPr lang="sk-SK" sz="2800" dirty="0" smtClean="0"/>
              <a:t>/2011): Absolventská prax (+), Vzdelávanie-§46 (-), Zamestnanosť-§50 (+/-), Aktivačné práce-§52 (+/-) 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 err="1" smtClean="0"/>
              <a:t>Bořík</a:t>
            </a:r>
            <a:r>
              <a:rPr lang="en-GB" sz="2800" dirty="0" smtClean="0"/>
              <a:t> </a:t>
            </a:r>
            <a:r>
              <a:rPr lang="en-GB" sz="2800" dirty="0"/>
              <a:t>et al. </a:t>
            </a:r>
            <a:r>
              <a:rPr lang="sk-SK" sz="2800" dirty="0"/>
              <a:t>(</a:t>
            </a:r>
            <a:r>
              <a:rPr lang="en-GB" sz="2800" dirty="0" smtClean="0"/>
              <a:t>2015</a:t>
            </a:r>
            <a:r>
              <a:rPr lang="sk-SK" sz="2800" dirty="0" smtClean="0"/>
              <a:t>/2011</a:t>
            </a:r>
            <a:r>
              <a:rPr lang="en-GB" sz="2800" dirty="0" smtClean="0"/>
              <a:t>)</a:t>
            </a:r>
            <a:r>
              <a:rPr lang="sk-SK" sz="2800" dirty="0"/>
              <a:t>:</a:t>
            </a:r>
            <a:r>
              <a:rPr lang="sk-SK" sz="2800" dirty="0" smtClean="0"/>
              <a:t> </a:t>
            </a:r>
            <a:r>
              <a:rPr lang="sk-SK" sz="2800" dirty="0"/>
              <a:t>Absolventská prax </a:t>
            </a:r>
            <a:r>
              <a:rPr lang="sk-SK" sz="2800" dirty="0" smtClean="0"/>
              <a:t>(+), Samozamestnávanie-§49 (-)</a:t>
            </a:r>
            <a:r>
              <a:rPr lang="en-GB" sz="2800" dirty="0" smtClean="0"/>
              <a:t> </a:t>
            </a:r>
            <a:endParaRPr lang="sk-SK" sz="2800" dirty="0" smtClean="0"/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k-SK" sz="2800" dirty="0" smtClean="0"/>
              <a:t>IFP (2016/ 2014): Veľa práce na úradoch práce, </a:t>
            </a:r>
            <a:r>
              <a:rPr lang="sk-SK" sz="2800" dirty="0"/>
              <a:t>Absolventská prax (+), Vzdelávanie-§46 (-), Zamestnanosť-§50 (+/-), Aktivačné práce-§52 </a:t>
            </a:r>
            <a:r>
              <a:rPr lang="sk-SK" sz="2800" dirty="0" smtClean="0"/>
              <a:t>(+/-) </a:t>
            </a:r>
            <a:endParaRPr lang="sk-SK" sz="2800" dirty="0"/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Štefánik and </a:t>
            </a:r>
            <a:r>
              <a:rPr lang="en-GB" sz="2800" dirty="0" err="1"/>
              <a:t>Karasová</a:t>
            </a:r>
            <a:r>
              <a:rPr lang="en-GB" sz="2800" dirty="0"/>
              <a:t> (</a:t>
            </a:r>
            <a:r>
              <a:rPr lang="en-GB" sz="2800" dirty="0" smtClean="0"/>
              <a:t>2016</a:t>
            </a:r>
            <a:r>
              <a:rPr lang="sk-SK" sz="2800" dirty="0" smtClean="0"/>
              <a:t>/2013</a:t>
            </a:r>
            <a:r>
              <a:rPr lang="en-GB" sz="2800" dirty="0" smtClean="0"/>
              <a:t>)</a:t>
            </a:r>
            <a:r>
              <a:rPr lang="sk-SK" sz="2800" dirty="0" smtClean="0"/>
              <a:t>: Dochádzka/presťahovanie - §53 (+)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k-SK" sz="2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+mn-lt"/>
              </a:rPr>
              <a:t>ISP 2018-2020: REPAS (+), </a:t>
            </a:r>
            <a:r>
              <a:rPr lang="sk-SK" sz="2800" dirty="0"/>
              <a:t>Absolventská prax </a:t>
            </a:r>
            <a:r>
              <a:rPr lang="sk-SK" sz="2800" dirty="0" smtClean="0"/>
              <a:t>(+),</a:t>
            </a:r>
            <a:r>
              <a:rPr lang="sk-SK" sz="2800" dirty="0"/>
              <a:t> Aktivačné </a:t>
            </a:r>
            <a:r>
              <a:rPr lang="sk-SK" sz="2800" dirty="0" smtClean="0"/>
              <a:t>práce - §</a:t>
            </a:r>
            <a:r>
              <a:rPr lang="sk-SK" sz="2800" dirty="0"/>
              <a:t>52 </a:t>
            </a:r>
            <a:r>
              <a:rPr lang="sk-SK" sz="2800" dirty="0" smtClean="0"/>
              <a:t>(0) </a:t>
            </a:r>
            <a:endParaRPr lang="sk-SK" sz="2800" dirty="0"/>
          </a:p>
          <a:p>
            <a:pPr algn="just">
              <a:lnSpc>
                <a:spcPct val="115000"/>
              </a:lnSpc>
            </a:pPr>
            <a:endParaRPr lang="en-GB" sz="26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5000"/>
              </a:lnSpc>
            </a:pPr>
            <a:endParaRPr lang="en-GB" sz="26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5000"/>
              </a:lnSpc>
            </a:pPr>
            <a:endParaRPr lang="en-US" sz="2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6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l="864" r="864"/>
          <a:stretch/>
        </p:blipFill>
        <p:spPr>
          <a:xfrm>
            <a:off x="14895442" y="0"/>
            <a:ext cx="9485282" cy="123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260000" y="810637"/>
            <a:ext cx="122850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 smtClean="0">
                <a:solidFill>
                  <a:schemeClr val="dk1"/>
                </a:solidFill>
              </a:rPr>
              <a:t>Automatizované štúdie o účinnosti nástrojov APTP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5401905" y="-513301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>
            <a:off x="14888605" y="9819860"/>
            <a:ext cx="1621297" cy="251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6">
            <a:alphaModFix/>
          </a:blip>
          <a:srcRect l="534" r="534"/>
          <a:stretch/>
        </p:blipFill>
        <p:spPr>
          <a:xfrm rot="10800000">
            <a:off x="22759525" y="12"/>
            <a:ext cx="1621297" cy="26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7;g125fd06185e_0_85">
            <a:extLst>
              <a:ext uri="{FF2B5EF4-FFF2-40B4-BE49-F238E27FC236}">
                <a16:creationId xmlns:a16="http://schemas.microsoft.com/office/drawing/2014/main" xmlns="" id="{8121557F-BEA9-4068-8EA2-006BFF6C7178}"/>
              </a:ext>
            </a:extLst>
          </p:cNvPr>
          <p:cNvSpPr txBox="1"/>
          <p:nvPr/>
        </p:nvSpPr>
        <p:spPr>
          <a:xfrm>
            <a:off x="278295" y="3286539"/>
            <a:ext cx="14617147" cy="952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WEB projektu APVV LM </a:t>
            </a:r>
            <a:r>
              <a:rPr lang="sk-SK" sz="2800" b="1" dirty="0" err="1" smtClean="0">
                <a:solidFill>
                  <a:schemeClr val="tx1"/>
                </a:solidFill>
                <a:latin typeface="+mn-lt"/>
              </a:rPr>
              <a:t>evidence</a:t>
            </a:r>
            <a:r>
              <a:rPr lang="sk-SK" sz="28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sk-SK" sz="2800" b="1" dirty="0">
                <a:solidFill>
                  <a:schemeClr val="tx1"/>
                </a:solidFill>
                <a:latin typeface="+mn-lt"/>
                <a:hlinkClick r:id="rId7"/>
              </a:rPr>
              <a:t>http://www.lmevidence.sav.sk/?</a:t>
            </a:r>
            <a:r>
              <a:rPr lang="sk-SK" sz="2800" b="1" dirty="0" smtClean="0">
                <a:solidFill>
                  <a:schemeClr val="tx1"/>
                </a:solidFill>
                <a:latin typeface="+mn-lt"/>
                <a:hlinkClick r:id="rId7"/>
              </a:rPr>
              <a:t>page_id=270</a:t>
            </a: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sk-SK" sz="2800" b="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5000"/>
              </a:lnSpc>
            </a:pP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Aktuálne sú dostupné štúdie pre 10 najpočetnejších opatrení so vzorkou účastníkov z roku 2017: </a:t>
            </a:r>
          </a:p>
          <a:p>
            <a:pPr algn="just">
              <a:lnSpc>
                <a:spcPct val="115000"/>
              </a:lnSpc>
            </a:pPr>
            <a:endParaRPr lang="sk-SK" sz="2800" b="1" dirty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arenR"/>
            </a:pPr>
            <a:r>
              <a:rPr lang="sk-SK" sz="2000" dirty="0">
                <a:solidFill>
                  <a:schemeClr val="tx1"/>
                </a:solidFill>
                <a:latin typeface="+mn-lt"/>
              </a:rPr>
              <a:t>Príspevok na podporu zamestnávania znevýhodneného uchádzača o </a:t>
            </a:r>
            <a:r>
              <a:rPr lang="sk-SK" sz="2000" dirty="0" smtClean="0">
                <a:solidFill>
                  <a:schemeClr val="tx1"/>
                </a:solidFill>
                <a:latin typeface="+mn-lt"/>
              </a:rPr>
              <a:t>zamestnanie (§</a:t>
            </a:r>
            <a:r>
              <a:rPr lang="sk-SK" sz="2000" dirty="0">
                <a:solidFill>
                  <a:schemeClr val="tx1"/>
                </a:solidFill>
                <a:latin typeface="+mn-lt"/>
              </a:rPr>
              <a:t>50) </a:t>
            </a:r>
            <a:endParaRPr lang="sk-SK" sz="20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arenR"/>
            </a:pPr>
            <a:r>
              <a:rPr lang="sk-SK" sz="2000" dirty="0"/>
              <a:t>Príspevok na podporu rozvoja miestnej a regionálnej </a:t>
            </a:r>
            <a:r>
              <a:rPr lang="sk-SK" sz="2000" dirty="0" smtClean="0"/>
              <a:t>(§</a:t>
            </a:r>
            <a:r>
              <a:rPr lang="sk-SK" sz="2000" dirty="0"/>
              <a:t>50J</a:t>
            </a:r>
            <a:r>
              <a:rPr lang="sk-SK" sz="2000" dirty="0" smtClean="0"/>
              <a:t>)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arenR"/>
            </a:pPr>
            <a:r>
              <a:rPr lang="sk-SK" sz="2000" dirty="0"/>
              <a:t>Príspevok na vykonávanie </a:t>
            </a:r>
            <a:r>
              <a:rPr lang="sk-SK" sz="2000" dirty="0" smtClean="0"/>
              <a:t>absolventskej (§</a:t>
            </a:r>
            <a:r>
              <a:rPr lang="sk-SK" sz="2000" dirty="0"/>
              <a:t>51</a:t>
            </a:r>
            <a:r>
              <a:rPr lang="sk-SK" sz="2000" dirty="0" smtClean="0"/>
              <a:t>)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arenR"/>
            </a:pPr>
            <a:r>
              <a:rPr lang="sk-SK" sz="2000" dirty="0"/>
              <a:t>Príspevok na podporu vytvorenia pracovného miesta v prvom pravidelne platenom </a:t>
            </a:r>
            <a:r>
              <a:rPr lang="sk-SK" sz="2000" dirty="0" smtClean="0"/>
              <a:t> (§</a:t>
            </a:r>
            <a:r>
              <a:rPr lang="sk-SK" sz="2000" dirty="0"/>
              <a:t>51A) </a:t>
            </a:r>
            <a:endParaRPr lang="sk-SK" sz="2000" dirty="0" smtClean="0"/>
          </a:p>
          <a:p>
            <a:pPr marL="457200" indent="-457200" algn="just">
              <a:lnSpc>
                <a:spcPct val="115000"/>
              </a:lnSpc>
              <a:buFont typeface="+mj-lt"/>
              <a:buAutoNum type="arabicParenR"/>
            </a:pPr>
            <a:r>
              <a:rPr lang="sk-SK" sz="2000" dirty="0"/>
              <a:t>Príspevok na aktivačnú činnosť formou menších obecných služieb pre obec alebo formou menších služieb pre samosprávny </a:t>
            </a:r>
            <a:r>
              <a:rPr lang="sk-SK" sz="2000" dirty="0" smtClean="0"/>
              <a:t>(§</a:t>
            </a:r>
            <a:r>
              <a:rPr lang="sk-SK" sz="2000" dirty="0"/>
              <a:t>52) </a:t>
            </a:r>
            <a:endParaRPr lang="sk-SK" sz="2000" dirty="0" smtClean="0"/>
          </a:p>
          <a:p>
            <a:pPr marL="457200" indent="-457200" algn="just">
              <a:lnSpc>
                <a:spcPct val="115000"/>
              </a:lnSpc>
              <a:buFont typeface="+mj-lt"/>
              <a:buAutoNum type="arabicParenR"/>
            </a:pPr>
            <a:r>
              <a:rPr lang="sk-SK" sz="2000" dirty="0"/>
              <a:t>Príspevok na aktivačnú činnosť formou dobrovoľníckej </a:t>
            </a:r>
            <a:r>
              <a:rPr lang="sk-SK" sz="2000" dirty="0" smtClean="0"/>
              <a:t>služby (§</a:t>
            </a:r>
            <a:r>
              <a:rPr lang="sk-SK" sz="2000" dirty="0"/>
              <a:t>52A)</a:t>
            </a:r>
            <a:endParaRPr lang="sk-SK" sz="20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arenR"/>
            </a:pPr>
            <a:r>
              <a:rPr lang="pl-PL" sz="2000" dirty="0"/>
              <a:t>Príspevok na dochádzanie za </a:t>
            </a:r>
            <a:r>
              <a:rPr lang="pl-PL" sz="2000" dirty="0" smtClean="0"/>
              <a:t>prácou (§</a:t>
            </a:r>
            <a:r>
              <a:rPr lang="pl-PL" sz="2000" dirty="0"/>
              <a:t>53)</a:t>
            </a:r>
            <a:endParaRPr lang="sk-SK" sz="20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rabicParenR"/>
            </a:pPr>
            <a:r>
              <a:rPr lang="pl-PL" sz="2000" dirty="0"/>
              <a:t>Príspevok na podporu mobility za </a:t>
            </a:r>
            <a:r>
              <a:rPr lang="pl-PL" sz="2000" dirty="0" smtClean="0"/>
              <a:t>prácou (§</a:t>
            </a:r>
            <a:r>
              <a:rPr lang="pl-PL" sz="2000" dirty="0"/>
              <a:t>53A</a:t>
            </a:r>
            <a:r>
              <a:rPr lang="pl-PL" sz="2000" dirty="0" smtClean="0"/>
              <a:t>)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arenR"/>
            </a:pPr>
            <a:r>
              <a:rPr lang="sk-SK" sz="2000" dirty="0"/>
              <a:t>Vzdelávanie poskytované v rámci projektu </a:t>
            </a:r>
            <a:r>
              <a:rPr lang="sk-SK" sz="2000" dirty="0" smtClean="0"/>
              <a:t>REPAS+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arenR"/>
            </a:pPr>
            <a:r>
              <a:rPr lang="sk-SK" sz="2000" dirty="0"/>
              <a:t>Vzdelávanie poskytované v rámci projektu KOMPAS+</a:t>
            </a:r>
            <a:endParaRPr lang="sk-SK" sz="20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5000"/>
              </a:lnSpc>
            </a:pPr>
            <a:endParaRPr lang="sk-SK" sz="2800" b="1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15000"/>
              </a:lnSpc>
            </a:pPr>
            <a:r>
              <a:rPr lang="sk-SK" sz="2800" b="1" dirty="0" smtClean="0">
                <a:solidFill>
                  <a:schemeClr val="tx1"/>
                </a:solidFill>
                <a:latin typeface="+mn-lt"/>
              </a:rPr>
              <a:t>Štúdie sú: </a:t>
            </a:r>
          </a:p>
          <a:p>
            <a:pPr algn="just">
              <a:lnSpc>
                <a:spcPct val="115000"/>
              </a:lnSpc>
            </a:pPr>
            <a:r>
              <a:rPr lang="sk-SK" sz="2800" dirty="0">
                <a:solidFill>
                  <a:schemeClr val="tx1"/>
                </a:solidFill>
                <a:latin typeface="+mn-lt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latin typeface="+mn-lt"/>
              </a:rPr>
              <a:t>dostupné v slovenčine aj angličtine, </a:t>
            </a:r>
          </a:p>
          <a:p>
            <a:pPr algn="just">
              <a:lnSpc>
                <a:spcPct val="115000"/>
              </a:lnSpc>
            </a:pPr>
            <a:r>
              <a:rPr lang="sk-SK" sz="2800" dirty="0">
                <a:solidFill>
                  <a:schemeClr val="tx1"/>
                </a:solidFill>
                <a:latin typeface="+mn-lt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latin typeface="+mn-lt"/>
              </a:rPr>
              <a:t>v rovnakej štruktúre </a:t>
            </a:r>
          </a:p>
          <a:p>
            <a:pPr algn="just">
              <a:lnSpc>
                <a:spcPct val="115000"/>
              </a:lnSpc>
            </a:pPr>
            <a:r>
              <a:rPr lang="sk-SK" sz="2800" dirty="0">
                <a:solidFill>
                  <a:schemeClr val="tx1"/>
                </a:solidFill>
                <a:latin typeface="+mn-lt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latin typeface="+mn-lt"/>
              </a:rPr>
              <a:t>s porovnateľnou metodikou, </a:t>
            </a:r>
          </a:p>
          <a:p>
            <a:pPr algn="just">
              <a:lnSpc>
                <a:spcPct val="115000"/>
              </a:lnSpc>
            </a:pPr>
            <a:r>
              <a:rPr lang="sk-SK" sz="2800" dirty="0">
                <a:solidFill>
                  <a:schemeClr val="tx1"/>
                </a:solidFill>
                <a:latin typeface="+mn-lt"/>
              </a:rPr>
              <a:t>	</a:t>
            </a:r>
            <a:r>
              <a:rPr lang="sk-SK" sz="2800" dirty="0" smtClean="0">
                <a:solidFill>
                  <a:schemeClr val="tx1"/>
                </a:solidFill>
                <a:latin typeface="+mn-lt"/>
              </a:rPr>
              <a:t>automatizované –</a:t>
            </a:r>
            <a:r>
              <a:rPr lang="sk-SK" sz="2800" dirty="0" err="1" smtClean="0">
                <a:solidFill>
                  <a:schemeClr val="tx1"/>
                </a:solidFill>
                <a:latin typeface="+mn-lt"/>
              </a:rPr>
              <a:t>replikovatelné</a:t>
            </a:r>
            <a:r>
              <a:rPr lang="sk-SK" sz="2800" dirty="0" smtClean="0">
                <a:solidFill>
                  <a:schemeClr val="tx1"/>
                </a:solidFill>
                <a:latin typeface="+mn-lt"/>
              </a:rPr>
              <a:t> do budúcna. </a:t>
            </a:r>
          </a:p>
        </p:txBody>
      </p:sp>
    </p:spTree>
    <p:extLst>
      <p:ext uri="{BB962C8B-B14F-4D97-AF65-F5344CB8AC3E}">
        <p14:creationId xmlns:p14="http://schemas.microsoft.com/office/powerpoint/2010/main" val="13465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91;g125fd06185e_0_85">
            <a:extLst>
              <a:ext uri="{FF2B5EF4-FFF2-40B4-BE49-F238E27FC236}">
                <a16:creationId xmlns:a16="http://schemas.microsoft.com/office/drawing/2014/main" xmlns="" id="{0054AA1A-BA26-443B-8AAF-3C8187B983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4" r="534"/>
          <a:stretch/>
        </p:blipFill>
        <p:spPr>
          <a:xfrm rot="10800000">
            <a:off x="22759425" y="12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9;g125fd06185e_0_85">
            <a:extLst>
              <a:ext uri="{FF2B5EF4-FFF2-40B4-BE49-F238E27FC236}">
                <a16:creationId xmlns:a16="http://schemas.microsoft.com/office/drawing/2014/main" xmlns="" id="{EBE354E5-31C3-41BA-A38B-B2A9527407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5203126" y="-513289"/>
            <a:ext cx="1621297" cy="264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0;g125fd06185e_0_85">
            <a:extLst>
              <a:ext uri="{FF2B5EF4-FFF2-40B4-BE49-F238E27FC236}">
                <a16:creationId xmlns:a16="http://schemas.microsoft.com/office/drawing/2014/main" xmlns="" id="{5C307C1D-3367-433B-B4EF-3B500317AE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34" r="534"/>
          <a:stretch/>
        </p:blipFill>
        <p:spPr>
          <a:xfrm>
            <a:off x="14689826" y="9704996"/>
            <a:ext cx="1621297" cy="26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46;p5"/>
          <p:cNvSpPr txBox="1"/>
          <p:nvPr/>
        </p:nvSpPr>
        <p:spPr>
          <a:xfrm>
            <a:off x="1260000" y="810637"/>
            <a:ext cx="12285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b="1" dirty="0" smtClean="0">
                <a:solidFill>
                  <a:schemeClr val="dk1"/>
                </a:solidFill>
              </a:rPr>
              <a:t>Opis programu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0" y="2051396"/>
            <a:ext cx="10171390" cy="411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41" y="6321126"/>
            <a:ext cx="10846076" cy="619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82" y="3045975"/>
            <a:ext cx="9834016" cy="613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CEPT Templat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617</Words>
  <Application>Microsoft Office PowerPoint</Application>
  <PresentationFormat>Vlastná</PresentationFormat>
  <Paragraphs>89</Paragraphs>
  <Slides>13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Work Sans</vt:lpstr>
      <vt:lpstr>Work Sans Medium</vt:lpstr>
      <vt:lpstr>Calibri</vt:lpstr>
      <vt:lpstr>INTERCEPT Template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Ďakujem!  Miroslav Štefánik Ekonomický ústav SAV miroslav.stefanik@savba.sk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Office-bruker</dc:creator>
  <cp:lastModifiedBy>Miroslav Stefanik</cp:lastModifiedBy>
  <cp:revision>110</cp:revision>
  <dcterms:created xsi:type="dcterms:W3CDTF">2017-09-27T10:52:39Z</dcterms:created>
  <dcterms:modified xsi:type="dcterms:W3CDTF">2023-06-27T16:34:34Z</dcterms:modified>
</cp:coreProperties>
</file>